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70" r:id="rId3"/>
    <p:sldId id="271" r:id="rId4"/>
    <p:sldId id="300" r:id="rId5"/>
    <p:sldId id="273" r:id="rId6"/>
    <p:sldId id="306" r:id="rId7"/>
    <p:sldId id="307" r:id="rId8"/>
    <p:sldId id="308" r:id="rId9"/>
    <p:sldId id="294" r:id="rId10"/>
    <p:sldId id="295" r:id="rId11"/>
    <p:sldId id="282" r:id="rId12"/>
    <p:sldId id="283" r:id="rId13"/>
    <p:sldId id="289" r:id="rId14"/>
    <p:sldId id="297" r:id="rId15"/>
    <p:sldId id="298" r:id="rId16"/>
    <p:sldId id="301" r:id="rId17"/>
    <p:sldId id="290" r:id="rId18"/>
    <p:sldId id="299" r:id="rId19"/>
    <p:sldId id="292"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62" autoAdjust="0"/>
  </p:normalViewPr>
  <p:slideViewPr>
    <p:cSldViewPr>
      <p:cViewPr varScale="1">
        <p:scale>
          <a:sx n="64" d="100"/>
          <a:sy n="64" d="100"/>
        </p:scale>
        <p:origin x="924" y="78"/>
      </p:cViewPr>
      <p:guideLst>
        <p:guide orient="horz" pos="2160"/>
        <p:guide pos="2880"/>
      </p:guideLst>
    </p:cSldViewPr>
  </p:slideViewPr>
  <p:outlineViewPr>
    <p:cViewPr>
      <p:scale>
        <a:sx n="33" d="100"/>
        <a:sy n="33" d="100"/>
      </p:scale>
      <p:origin x="0" y="96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7CF857-6769-452F-896A-076EF13EAD3C}" type="datetimeFigureOut">
              <a:rPr lang="fr-FR" smtClean="0"/>
              <a:t>17/01/2024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7CA507-261B-4ACA-9C34-6107226CA865}" type="slidenum">
              <a:rPr lang="fr-FR" smtClean="0"/>
              <a:t>‹N°›</a:t>
            </a:fld>
            <a:endParaRPr lang="fr-FR"/>
          </a:p>
        </p:txBody>
      </p:sp>
    </p:spTree>
    <p:extLst>
      <p:ext uri="{BB962C8B-B14F-4D97-AF65-F5344CB8AC3E}">
        <p14:creationId xmlns:p14="http://schemas.microsoft.com/office/powerpoint/2010/main" val="3623852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27CA507-261B-4ACA-9C34-6107226CA865}" type="slidenum">
              <a:rPr lang="fr-FR" smtClean="0"/>
              <a:t>16</a:t>
            </a:fld>
            <a:endParaRPr lang="fr-FR"/>
          </a:p>
        </p:txBody>
      </p:sp>
    </p:spTree>
    <p:extLst>
      <p:ext uri="{BB962C8B-B14F-4D97-AF65-F5344CB8AC3E}">
        <p14:creationId xmlns:p14="http://schemas.microsoft.com/office/powerpoint/2010/main" val="460183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301629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3580712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1263850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03BEF90-CC55-466B-8DD1-0CA08B755DC5}" type="datetimeFigureOut">
              <a:rPr lang="fr-FR" smtClean="0"/>
              <a:t>17/01/2024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465490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03BEF90-CC55-466B-8DD1-0CA08B755DC5}" type="datetimeFigureOut">
              <a:rPr lang="fr-FR" smtClean="0"/>
              <a:t>17/01/2024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953161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983851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942408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7" name="Date Placeholder 4"/>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7702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03BEF90-CC55-466B-8DD1-0CA08B755DC5}" type="datetimeFigureOut">
              <a:rPr lang="fr-FR" smtClean="0"/>
              <a:t>17/01/2024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2542806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03BEF90-CC55-466B-8DD1-0CA08B755DC5}" type="datetimeFigureOut">
              <a:rPr lang="fr-FR" smtClean="0"/>
              <a:t>17/01/2024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2750890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79712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fr-FR"/>
              <a:t>Modifiez le style du titre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a:t>Modifier les styles du texte du masque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081046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639482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2337877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43587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2724430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3BEF90-CC55-466B-8DD1-0CA08B755DC5}" type="datetimeFigureOut">
              <a:rPr lang="fr-FR" smtClean="0"/>
              <a:t>17/01/2024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91B1082-E750-4BAA-B660-FBEE7931DF6A}" type="slidenum">
              <a:rPr lang="fr-FR" smtClean="0"/>
              <a:t>‹N°›</a:t>
            </a:fld>
            <a:endParaRPr lang="fr-FR"/>
          </a:p>
        </p:txBody>
      </p:sp>
    </p:spTree>
    <p:extLst>
      <p:ext uri="{BB962C8B-B14F-4D97-AF65-F5344CB8AC3E}">
        <p14:creationId xmlns:p14="http://schemas.microsoft.com/office/powerpoint/2010/main" val="256651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03BEF90-CC55-466B-8DD1-0CA08B755DC5}" type="datetimeFigureOut">
              <a:rPr lang="fr-FR" smtClean="0"/>
              <a:t>17/01/2024</a:t>
            </a:fld>
            <a:endParaRPr lang="fr-F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E91B1082-E750-4BAA-B660-FBEE7931DF6A}" type="slidenum">
              <a:rPr lang="fr-FR" smtClean="0"/>
              <a:t>‹N°›</a:t>
            </a:fld>
            <a:endParaRPr lang="fr-FR"/>
          </a:p>
        </p:txBody>
      </p:sp>
    </p:spTree>
    <p:extLst>
      <p:ext uri="{BB962C8B-B14F-4D97-AF65-F5344CB8AC3E}">
        <p14:creationId xmlns:p14="http://schemas.microsoft.com/office/powerpoint/2010/main" val="19473957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66442" y="548680"/>
            <a:ext cx="6620968" cy="3329581"/>
          </a:xfrm>
        </p:spPr>
        <p:txBody>
          <a:bodyPr/>
          <a:lstStyle/>
          <a:p>
            <a:pPr algn="ctr"/>
            <a:r>
              <a:rPr lang="fr-FR" sz="4400" b="1" dirty="0">
                <a:latin typeface="Times New Roman" panose="02020603050405020304" pitchFamily="18" charset="0"/>
                <a:cs typeface="Times New Roman" panose="02020603050405020304" pitchFamily="18" charset="0"/>
              </a:rPr>
              <a:t>Filière d’élimination des déchets</a:t>
            </a:r>
          </a:p>
        </p:txBody>
      </p:sp>
      <p:sp>
        <p:nvSpPr>
          <p:cNvPr id="3" name="Sous-titre 2"/>
          <p:cNvSpPr>
            <a:spLocks noGrp="1"/>
          </p:cNvSpPr>
          <p:nvPr>
            <p:ph type="subTitle" idx="1"/>
          </p:nvPr>
        </p:nvSpPr>
        <p:spPr/>
        <p:txBody>
          <a:bodyPr>
            <a:normAutofit fontScale="85000" lnSpcReduction="20000"/>
          </a:bodyPr>
          <a:lstStyle/>
          <a:p>
            <a:pPr algn="ctr"/>
            <a:r>
              <a:rPr lang="fr-FR" sz="3600" b="1" dirty="0">
                <a:solidFill>
                  <a:schemeClr val="tx1"/>
                </a:solidFill>
                <a:latin typeface="Times New Roman" panose="02020603050405020304" pitchFamily="18" charset="0"/>
                <a:cs typeface="Times New Roman" panose="02020603050405020304" pitchFamily="18" charset="0"/>
              </a:rPr>
              <a:t>PAYNE YESSOH MARIE MADELEINE</a:t>
            </a:r>
          </a:p>
        </p:txBody>
      </p:sp>
    </p:spTree>
    <p:extLst>
      <p:ext uri="{BB962C8B-B14F-4D97-AF65-F5344CB8AC3E}">
        <p14:creationId xmlns:p14="http://schemas.microsoft.com/office/powerpoint/2010/main" val="1568308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4710" y="188640"/>
            <a:ext cx="7055380" cy="864096"/>
          </a:xfrm>
        </p:spPr>
        <p:txBody>
          <a:bodyPr/>
          <a:lstStyle/>
          <a:p>
            <a:pPr algn="ctr"/>
            <a:r>
              <a:rPr lang="fr-FR" sz="3200" b="1" dirty="0">
                <a:solidFill>
                  <a:srgbClr val="FFC000"/>
                </a:solidFill>
                <a:latin typeface="Times New Roman" panose="02020603050405020304" pitchFamily="18" charset="0"/>
                <a:cs typeface="Times New Roman" panose="02020603050405020304" pitchFamily="18" charset="0"/>
              </a:rPr>
              <a:t>OBJECTIFS</a:t>
            </a:r>
          </a:p>
        </p:txBody>
      </p:sp>
      <p:sp>
        <p:nvSpPr>
          <p:cNvPr id="3" name="Espace réservé du contenu 2"/>
          <p:cNvSpPr>
            <a:spLocks noGrp="1"/>
          </p:cNvSpPr>
          <p:nvPr>
            <p:ph idx="1"/>
          </p:nvPr>
        </p:nvSpPr>
        <p:spPr>
          <a:xfrm>
            <a:off x="827700" y="1340769"/>
            <a:ext cx="7992772" cy="4907638"/>
          </a:xfrm>
        </p:spPr>
        <p:txBody>
          <a:bodyPr>
            <a:normAutofit/>
          </a:bodyPr>
          <a:lstStyle/>
          <a:p>
            <a:pPr marL="320040" indent="-320040">
              <a:buFont typeface="Wingdings" panose="05000000000000000000" pitchFamily="2" charset="2"/>
              <a:buChar char="Ø"/>
              <a:defRPr/>
            </a:pPr>
            <a:r>
              <a:rPr lang="fr-FR" sz="2800" dirty="0">
                <a:latin typeface="Times New Roman" pitchFamily="18" charset="0"/>
                <a:cs typeface="Times New Roman" pitchFamily="18" charset="0"/>
              </a:rPr>
              <a:t>A la fin de ce module, les apprenants doivent être capables de: </a:t>
            </a:r>
          </a:p>
          <a:p>
            <a:pPr marL="365760" lvl="1" indent="0">
              <a:spcBef>
                <a:spcPct val="50000"/>
              </a:spcBef>
              <a:buNone/>
              <a:defRPr/>
            </a:pPr>
            <a:r>
              <a:rPr lang="fr-FR" sz="2800" dirty="0">
                <a:latin typeface="Times New Roman" pitchFamily="18" charset="0"/>
                <a:cs typeface="Times New Roman" pitchFamily="18" charset="0"/>
              </a:rPr>
              <a:t>- Assurer le tri, la collecte, le stockage, le transport correct des déchets; </a:t>
            </a:r>
          </a:p>
          <a:p>
            <a:pPr marL="365760" lvl="1" indent="0">
              <a:spcBef>
                <a:spcPct val="50000"/>
              </a:spcBef>
              <a:buNone/>
              <a:defRPr/>
            </a:pPr>
            <a:r>
              <a:rPr lang="fr-FR" sz="2800" dirty="0" smtClean="0">
                <a:latin typeface="Times New Roman" pitchFamily="18" charset="0"/>
                <a:cs typeface="Times New Roman" pitchFamily="18" charset="0"/>
              </a:rPr>
              <a:t>- Identifier </a:t>
            </a:r>
            <a:r>
              <a:rPr lang="fr-FR" sz="2800" dirty="0">
                <a:latin typeface="Times New Roman" pitchFamily="18" charset="0"/>
                <a:cs typeface="Times New Roman" pitchFamily="18" charset="0"/>
              </a:rPr>
              <a:t>et mettre en œuvre les solutions simples et pratiques d'élimination des déchets; </a:t>
            </a:r>
          </a:p>
          <a:p>
            <a:pPr marL="365760" lvl="1" indent="0">
              <a:spcBef>
                <a:spcPct val="50000"/>
              </a:spcBef>
              <a:buNone/>
              <a:defRPr/>
            </a:pPr>
            <a:endParaRPr lang="fr-FR"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7553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7055380" cy="600018"/>
          </a:xfrm>
        </p:spPr>
        <p:txBody>
          <a:bodyPr/>
          <a:lstStyle/>
          <a:p>
            <a:pPr algn="ctr"/>
            <a:r>
              <a:rPr lang="fr-FR" sz="3600" b="1" dirty="0">
                <a:solidFill>
                  <a:srgbClr val="FFC000"/>
                </a:solidFill>
                <a:latin typeface="Times New Roman" panose="02020603050405020304" pitchFamily="18" charset="0"/>
                <a:cs typeface="Times New Roman" panose="02020603050405020304" pitchFamily="18" charset="0"/>
              </a:rPr>
              <a:t>Définitions</a:t>
            </a:r>
          </a:p>
        </p:txBody>
      </p:sp>
      <p:sp>
        <p:nvSpPr>
          <p:cNvPr id="3" name="Espace réservé du contenu 2"/>
          <p:cNvSpPr>
            <a:spLocks noGrp="1"/>
          </p:cNvSpPr>
          <p:nvPr>
            <p:ph idx="1"/>
          </p:nvPr>
        </p:nvSpPr>
        <p:spPr>
          <a:xfrm>
            <a:off x="323528" y="1052736"/>
            <a:ext cx="8568952" cy="5040560"/>
          </a:xfrm>
        </p:spPr>
        <p:txBody>
          <a:bodyPr>
            <a:noAutofit/>
          </a:bodyPr>
          <a:lstStyle/>
          <a:p>
            <a:pPr marL="274320" indent="-274320">
              <a:buNone/>
              <a:defRPr/>
            </a:pPr>
            <a:r>
              <a:rPr lang="fr-FR" sz="3000" cap="small" dirty="0">
                <a:latin typeface="Times New Roman" panose="02020603050405020304" pitchFamily="18" charset="0"/>
                <a:cs typeface="Times New Roman" pitchFamily="18" charset="0"/>
              </a:rPr>
              <a:t>Selon l’ Arrêté  </a:t>
            </a:r>
            <a:r>
              <a:rPr lang="fr-FR" sz="2800" b="1" cap="small" dirty="0">
                <a:latin typeface="Times New Roman" pitchFamily="18" charset="0"/>
                <a:cs typeface="Times New Roman" pitchFamily="18" charset="0"/>
              </a:rPr>
              <a:t>N° 131 MSHP/CAB/DGHP/DRHP </a:t>
            </a:r>
            <a:r>
              <a:rPr lang="fr-FR" sz="3000" b="1" cap="small" dirty="0">
                <a:latin typeface="Times New Roman" pitchFamily="18" charset="0"/>
                <a:cs typeface="Times New Roman" pitchFamily="18" charset="0"/>
              </a:rPr>
              <a:t> du 03 Juin 2009</a:t>
            </a:r>
            <a:r>
              <a:rPr lang="fr-FR" sz="3000" cap="small" dirty="0">
                <a:latin typeface="Times New Roman" pitchFamily="18" charset="0"/>
                <a:cs typeface="Times New Roman" pitchFamily="18" charset="0"/>
              </a:rPr>
              <a:t> portant réglementation de la gestion des déchets sanitaires en côte d’ivoire :</a:t>
            </a:r>
          </a:p>
          <a:p>
            <a:pPr marL="274320" indent="-274320">
              <a:buNone/>
              <a:defRPr/>
            </a:pPr>
            <a:endParaRPr lang="fr-FR" sz="3000" cap="small" dirty="0">
              <a:latin typeface="Times New Roman" pitchFamily="18" charset="0"/>
              <a:cs typeface="Times New Roman" pitchFamily="18" charset="0"/>
            </a:endParaRPr>
          </a:p>
          <a:p>
            <a:pPr marL="355600" indent="-355600" algn="just">
              <a:buFont typeface="+mj-lt"/>
              <a:buAutoNum type="arabicPeriod"/>
              <a:defRPr/>
            </a:pPr>
            <a:r>
              <a:rPr lang="fr-FR" sz="3000" b="1" dirty="0">
                <a:latin typeface="Times New Roman" pitchFamily="18" charset="0"/>
                <a:cs typeface="Times New Roman" pitchFamily="18" charset="0"/>
              </a:rPr>
              <a:t>Déchet : </a:t>
            </a:r>
            <a:r>
              <a:rPr lang="fr-FR" sz="3000" dirty="0">
                <a:latin typeface="Times New Roman" pitchFamily="18" charset="0"/>
                <a:cs typeface="Times New Roman" pitchFamily="18" charset="0"/>
              </a:rPr>
              <a:t>Tout résidu d'un processus de production, de transformation ou d'utilisation, ou tout bien meuble abandonné ou destiné à l'abandon.</a:t>
            </a:r>
          </a:p>
        </p:txBody>
      </p:sp>
    </p:spTree>
    <p:extLst>
      <p:ext uri="{BB962C8B-B14F-4D97-AF65-F5344CB8AC3E}">
        <p14:creationId xmlns:p14="http://schemas.microsoft.com/office/powerpoint/2010/main" val="2156371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1268760"/>
            <a:ext cx="8208912" cy="4195481"/>
          </a:xfrm>
        </p:spPr>
        <p:txBody>
          <a:bodyPr>
            <a:normAutofit/>
          </a:bodyPr>
          <a:lstStyle/>
          <a:p>
            <a:pPr marL="514350" indent="-514350">
              <a:buNone/>
            </a:pPr>
            <a:r>
              <a:rPr lang="fr-FR" altLang="fr-FR" sz="2800" b="1" dirty="0">
                <a:latin typeface="Times New Roman" panose="02020603050405020304" pitchFamily="18" charset="0"/>
                <a:cs typeface="Times New Roman" panose="02020603050405020304" pitchFamily="18" charset="0"/>
              </a:rPr>
              <a:t>2. Déchet hospitalier :</a:t>
            </a:r>
          </a:p>
          <a:p>
            <a:pPr marL="514350" indent="-514350" algn="just">
              <a:buNone/>
            </a:pPr>
            <a:r>
              <a:rPr lang="fr-FR" altLang="fr-FR" sz="2800" dirty="0">
                <a:latin typeface="Times New Roman" panose="02020603050405020304" pitchFamily="18" charset="0"/>
                <a:cs typeface="Times New Roman" panose="02020603050405020304" pitchFamily="18" charset="0"/>
              </a:rPr>
              <a:t>	L’ensemble des déchets produits dans un établissement hospitalier. </a:t>
            </a:r>
          </a:p>
          <a:p>
            <a:pPr marL="514350" indent="-514350" algn="just">
              <a:buNone/>
            </a:pPr>
            <a:r>
              <a:rPr lang="fr-FR" altLang="fr-FR" sz="2800" dirty="0">
                <a:latin typeface="Times New Roman" panose="02020603050405020304" pitchFamily="18" charset="0"/>
                <a:cs typeface="Times New Roman" panose="02020603050405020304" pitchFamily="18" charset="0"/>
              </a:rPr>
              <a:t>	Ces déchets comportent les déchets produits par les activités de soins de santé, les déchets issus des activités de ménage, les déchets de construction et de démolitions, les déchets verts de jardinage et tous les autres déchets assimilés.</a:t>
            </a:r>
            <a:endParaRPr lang="fr-FR" altLang="fr-FR" sz="2800" b="1" dirty="0">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7693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196753"/>
            <a:ext cx="8352928" cy="5051654"/>
          </a:xfrm>
        </p:spPr>
        <p:txBody>
          <a:bodyPr>
            <a:normAutofit/>
          </a:bodyPr>
          <a:lstStyle/>
          <a:p>
            <a:pPr>
              <a:buNone/>
            </a:pPr>
            <a:r>
              <a:rPr lang="fr-FR" altLang="fr-FR" sz="2800" b="1" dirty="0">
                <a:latin typeface="Times New Roman" panose="02020603050405020304" pitchFamily="18" charset="0"/>
                <a:cs typeface="Times New Roman" panose="02020603050405020304" pitchFamily="18" charset="0"/>
              </a:rPr>
              <a:t>3. Déchet sanitaire</a:t>
            </a:r>
            <a:r>
              <a:rPr lang="fr-FR" altLang="fr-FR" sz="2800" dirty="0">
                <a:latin typeface="Times New Roman" panose="02020603050405020304" pitchFamily="18" charset="0"/>
                <a:cs typeface="Times New Roman" panose="02020603050405020304" pitchFamily="18" charset="0"/>
              </a:rPr>
              <a:t> </a:t>
            </a:r>
          </a:p>
          <a:p>
            <a:pPr algn="just">
              <a:buNone/>
            </a:pPr>
            <a:r>
              <a:rPr lang="fr-FR" altLang="fr-FR" sz="2800" dirty="0">
                <a:latin typeface="Times New Roman" panose="02020603050405020304" pitchFamily="18" charset="0"/>
                <a:cs typeface="Times New Roman" panose="02020603050405020304" pitchFamily="18" charset="0"/>
              </a:rPr>
              <a:t>	Ensemble des déchets produits dans un établissement qui mène des activités de diagnostic, de soins, de traitements, de formation et de recherche dans le domaine de la santé humaine et animale.</a:t>
            </a:r>
          </a:p>
          <a:p>
            <a:pPr algn="just">
              <a:buNone/>
            </a:pPr>
            <a:endParaRPr lang="fr-FR" altLang="fr-FR" sz="2800" b="1" dirty="0">
              <a:latin typeface="Times New Roman" panose="02020603050405020304" pitchFamily="18" charset="0"/>
              <a:cs typeface="Times New Roman" panose="02020603050405020304" pitchFamily="18" charset="0"/>
            </a:endParaRPr>
          </a:p>
          <a:p>
            <a:pPr algn="just">
              <a:buNone/>
            </a:pPr>
            <a:endParaRPr lang="fr-FR" altLang="fr-FR" sz="2800" b="1" dirty="0">
              <a:latin typeface="Times New Roman" panose="02020603050405020304" pitchFamily="18" charset="0"/>
              <a:cs typeface="Times New Roman" panose="02020603050405020304" pitchFamily="18" charset="0"/>
            </a:endParaRPr>
          </a:p>
          <a:p>
            <a:pPr algn="just">
              <a:buNone/>
            </a:pPr>
            <a:endParaRPr lang="fr-FR" altLang="fr-FR" sz="2800" b="1" dirty="0">
              <a:latin typeface="Times New Roman" panose="02020603050405020304" pitchFamily="18" charset="0"/>
              <a:cs typeface="Times New Roman" panose="02020603050405020304" pitchFamily="18" charset="0"/>
            </a:endParaRPr>
          </a:p>
          <a:p>
            <a:endParaRPr lang="fr-FR" sz="2800" dirty="0"/>
          </a:p>
        </p:txBody>
      </p:sp>
    </p:spTree>
    <p:extLst>
      <p:ext uri="{BB962C8B-B14F-4D97-AF65-F5344CB8AC3E}">
        <p14:creationId xmlns:p14="http://schemas.microsoft.com/office/powerpoint/2010/main" val="946203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560" y="548680"/>
            <a:ext cx="7632848" cy="4195481"/>
          </a:xfrm>
        </p:spPr>
        <p:txBody>
          <a:bodyPr>
            <a:noAutofit/>
          </a:bodyPr>
          <a:lstStyle/>
          <a:p>
            <a:pPr marL="0" indent="0" algn="just">
              <a:buNone/>
            </a:pPr>
            <a:r>
              <a:rPr lang="fr-FR" sz="2800" dirty="0">
                <a:latin typeface="Times New Roman" pitchFamily="18" charset="0"/>
                <a:cs typeface="Times New Roman" pitchFamily="18" charset="0"/>
              </a:rPr>
              <a:t>4. D</a:t>
            </a:r>
            <a:r>
              <a:rPr lang="fr-FR" sz="2800" b="1" dirty="0">
                <a:latin typeface="Times New Roman" pitchFamily="18" charset="0"/>
                <a:cs typeface="Times New Roman" pitchFamily="18" charset="0"/>
              </a:rPr>
              <a:t>échet ménager</a:t>
            </a:r>
            <a:r>
              <a:rPr lang="fr-FR" sz="2800" dirty="0">
                <a:latin typeface="Times New Roman" pitchFamily="18" charset="0"/>
                <a:cs typeface="Times New Roman" pitchFamily="18" charset="0"/>
              </a:rPr>
              <a:t> </a:t>
            </a:r>
            <a:r>
              <a:rPr lang="fr-FR" sz="2800" dirty="0" smtClean="0">
                <a:latin typeface="Times New Roman" pitchFamily="18" charset="0"/>
                <a:cs typeface="Times New Roman" pitchFamily="18" charset="0"/>
              </a:rPr>
              <a:t>:</a:t>
            </a:r>
          </a:p>
          <a:p>
            <a:pPr marL="0" indent="0" algn="just">
              <a:buNone/>
            </a:pPr>
            <a:endParaRPr lang="fr-FR" sz="2800" dirty="0">
              <a:latin typeface="Times New Roman" pitchFamily="18" charset="0"/>
              <a:cs typeface="Times New Roman" pitchFamily="18" charset="0"/>
            </a:endParaRPr>
          </a:p>
          <a:p>
            <a:pPr marL="0" indent="0" algn="just">
              <a:buNone/>
            </a:pPr>
            <a:r>
              <a:rPr lang="fr-FR" sz="2800" dirty="0" smtClean="0">
                <a:latin typeface="Times New Roman" panose="02020603050405020304" pitchFamily="18" charset="0"/>
                <a:cs typeface="Times New Roman" panose="02020603050405020304" pitchFamily="18" charset="0"/>
              </a:rPr>
              <a:t>Les </a:t>
            </a:r>
            <a:r>
              <a:rPr lang="fr-FR" sz="2800" dirty="0">
                <a:latin typeface="Times New Roman" panose="02020603050405020304" pitchFamily="18" charset="0"/>
                <a:cs typeface="Times New Roman" panose="02020603050405020304" pitchFamily="18" charset="0"/>
              </a:rPr>
              <a:t>déchets ménagers sont les déchets que nous produisons dans le cadre de notre vie quotidienne et </a:t>
            </a:r>
            <a:r>
              <a:rPr lang="fr-FR" sz="2800" dirty="0" smtClean="0">
                <a:latin typeface="Times New Roman" panose="02020603050405020304" pitchFamily="18" charset="0"/>
                <a:cs typeface="Times New Roman" panose="02020603050405020304" pitchFamily="18" charset="0"/>
              </a:rPr>
              <a:t>familiale.</a:t>
            </a:r>
            <a:endParaRPr lang="fr-FR" sz="2800" dirty="0">
              <a:latin typeface="Times New Roman" panose="02020603050405020304" pitchFamily="18" charset="0"/>
              <a:cs typeface="Times New Roman" panose="02020603050405020304" pitchFamily="18" charset="0"/>
            </a:endParaRPr>
          </a:p>
          <a:p>
            <a:pPr marL="0" indent="0" algn="just">
              <a:buNone/>
            </a:pPr>
            <a:r>
              <a:rPr lang="fr-FR" sz="2800" dirty="0" smtClean="0">
                <a:latin typeface="Times New Roman" panose="02020603050405020304" pitchFamily="18" charset="0"/>
                <a:cs typeface="Times New Roman" panose="02020603050405020304" pitchFamily="18" charset="0"/>
              </a:rPr>
              <a:t>c’est toute </a:t>
            </a:r>
            <a:r>
              <a:rPr lang="fr-FR" sz="2800" dirty="0">
                <a:latin typeface="Times New Roman" panose="02020603050405020304" pitchFamily="18" charset="0"/>
                <a:cs typeface="Times New Roman" panose="02020603050405020304" pitchFamily="18" charset="0"/>
              </a:rPr>
              <a:t>substance ou tout objet, ou plus généralement tout bien meuble, dont le détenteur se défait ou dont il a l'intention ou l'obligation de se défaire que les foyers produisent au quotidien et qui sont jetés à la </a:t>
            </a:r>
            <a:r>
              <a:rPr lang="fr-FR" sz="2800" dirty="0" smtClean="0">
                <a:latin typeface="Times New Roman" panose="02020603050405020304" pitchFamily="18" charset="0"/>
                <a:cs typeface="Times New Roman" panose="02020603050405020304" pitchFamily="18" charset="0"/>
              </a:rPr>
              <a:t>poubelle.</a:t>
            </a:r>
          </a:p>
          <a:p>
            <a:pPr marL="0" indent="0" algn="just">
              <a:buNone/>
            </a:pPr>
            <a:endParaRPr lang="fr-FR" sz="2800" dirty="0">
              <a:latin typeface="Times New Roman" panose="02020603050405020304" pitchFamily="18" charset="0"/>
              <a:cs typeface="Times New Roman" panose="02020603050405020304" pitchFamily="18" charset="0"/>
            </a:endParaRPr>
          </a:p>
          <a:p>
            <a:pPr marL="0" indent="0" algn="just">
              <a:buNone/>
            </a:pPr>
            <a:endParaRPr lang="fr-FR" sz="2800" dirty="0">
              <a:latin typeface="Times New Roman" panose="02020603050405020304" pitchFamily="18" charset="0"/>
              <a:cs typeface="Times New Roman" panose="02020603050405020304" pitchFamily="18" charset="0"/>
            </a:endParaRPr>
          </a:p>
          <a:p>
            <a:pPr marL="0" indent="0" algn="just">
              <a:buNone/>
            </a:pPr>
            <a:endParaRPr lang="fr-FR" sz="2800" dirty="0">
              <a:latin typeface="Times New Roman" panose="02020603050405020304" pitchFamily="18" charset="0"/>
              <a:cs typeface="Times New Roman" panose="02020603050405020304" pitchFamily="18" charset="0"/>
            </a:endParaRPr>
          </a:p>
          <a:p>
            <a:pPr algn="just"/>
            <a:endParaRPr lang="fr-FR" sz="2800" dirty="0"/>
          </a:p>
        </p:txBody>
      </p:sp>
    </p:spTree>
    <p:extLst>
      <p:ext uri="{BB962C8B-B14F-4D97-AF65-F5344CB8AC3E}">
        <p14:creationId xmlns:p14="http://schemas.microsoft.com/office/powerpoint/2010/main" val="36554393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88640"/>
            <a:ext cx="8280920" cy="6669360"/>
          </a:xfrm>
        </p:spPr>
        <p:txBody>
          <a:bodyPr>
            <a:noAutofit/>
          </a:bodyPr>
          <a:lstStyle/>
          <a:p>
            <a:pPr marL="0" indent="0">
              <a:buNone/>
            </a:pPr>
            <a:r>
              <a:rPr lang="fr-FR" sz="2800" dirty="0">
                <a:latin typeface="Times New Roman" panose="02020603050405020304" pitchFamily="18" charset="0"/>
                <a:cs typeface="Times New Roman" panose="02020603050405020304" pitchFamily="18" charset="0"/>
              </a:rPr>
              <a:t>Les déchets </a:t>
            </a:r>
            <a:r>
              <a:rPr lang="fr-FR" sz="2800" dirty="0" smtClean="0">
                <a:latin typeface="Times New Roman" panose="02020603050405020304" pitchFamily="18" charset="0"/>
                <a:cs typeface="Times New Roman" panose="02020603050405020304" pitchFamily="18" charset="0"/>
              </a:rPr>
              <a:t>ménagers </a:t>
            </a:r>
            <a:r>
              <a:rPr lang="fr-FR" sz="2800" dirty="0">
                <a:latin typeface="Times New Roman" panose="02020603050405020304" pitchFamily="18" charset="0"/>
                <a:cs typeface="Times New Roman" panose="02020603050405020304" pitchFamily="18" charset="0"/>
              </a:rPr>
              <a:t>regroupent :</a:t>
            </a:r>
          </a:p>
          <a:p>
            <a:pPr lvl="0"/>
            <a:r>
              <a:rPr lang="fr-FR" sz="2800" dirty="0">
                <a:latin typeface="Times New Roman" panose="02020603050405020304" pitchFamily="18" charset="0"/>
                <a:cs typeface="Times New Roman" panose="02020603050405020304" pitchFamily="18" charset="0"/>
              </a:rPr>
              <a:t>les ordures ménagères résiduelles,</a:t>
            </a:r>
          </a:p>
          <a:p>
            <a:pPr lvl="0"/>
            <a:r>
              <a:rPr lang="fr-FR" sz="2800" dirty="0">
                <a:latin typeface="Times New Roman" panose="02020603050405020304" pitchFamily="18" charset="0"/>
                <a:cs typeface="Times New Roman" panose="02020603050405020304" pitchFamily="18" charset="0"/>
              </a:rPr>
              <a:t>les emballages recyclables,</a:t>
            </a:r>
          </a:p>
          <a:p>
            <a:pPr lvl="0"/>
            <a:r>
              <a:rPr lang="fr-FR" sz="2800" dirty="0">
                <a:latin typeface="Times New Roman" panose="02020603050405020304" pitchFamily="18" charset="0"/>
                <a:cs typeface="Times New Roman" panose="02020603050405020304" pitchFamily="18" charset="0"/>
              </a:rPr>
              <a:t>le verre,</a:t>
            </a:r>
          </a:p>
          <a:p>
            <a:pPr lvl="0"/>
            <a:r>
              <a:rPr lang="fr-FR" sz="2800" dirty="0">
                <a:latin typeface="Times New Roman" panose="02020603050405020304" pitchFamily="18" charset="0"/>
                <a:cs typeface="Times New Roman" panose="02020603050405020304" pitchFamily="18" charset="0"/>
              </a:rPr>
              <a:t>les encombrants,</a:t>
            </a:r>
          </a:p>
          <a:p>
            <a:pPr lvl="0"/>
            <a:r>
              <a:rPr lang="fr-FR" sz="2800" dirty="0">
                <a:latin typeface="Times New Roman" panose="02020603050405020304" pitchFamily="18" charset="0"/>
                <a:cs typeface="Times New Roman" panose="02020603050405020304" pitchFamily="18" charset="0"/>
              </a:rPr>
              <a:t>les déchets verts,</a:t>
            </a:r>
          </a:p>
          <a:p>
            <a:pPr lvl="0"/>
            <a:r>
              <a:rPr lang="fr-FR" sz="2800" dirty="0">
                <a:latin typeface="Times New Roman" panose="02020603050405020304" pitchFamily="18" charset="0"/>
                <a:cs typeface="Times New Roman" panose="02020603050405020304" pitchFamily="18" charset="0"/>
              </a:rPr>
              <a:t>les Déchets d’Equipements Electriques et Electroniques (DEEE),</a:t>
            </a:r>
          </a:p>
          <a:p>
            <a:pPr lvl="0"/>
            <a:r>
              <a:rPr lang="fr-FR" sz="2800" dirty="0">
                <a:latin typeface="Times New Roman" panose="02020603050405020304" pitchFamily="18" charset="0"/>
                <a:cs typeface="Times New Roman" panose="02020603050405020304" pitchFamily="18" charset="0"/>
              </a:rPr>
              <a:t>les déchets dangereux ou non issus des activités de ménage (produits d’entretien), bricolage, jardinage des particuliers.</a:t>
            </a: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3162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560" y="332656"/>
            <a:ext cx="7992888" cy="4195481"/>
          </a:xfrm>
        </p:spPr>
        <p:txBody>
          <a:bodyPr>
            <a:noAutofit/>
          </a:bodyPr>
          <a:lstStyle/>
          <a:p>
            <a:pPr marL="0" indent="0" algn="just">
              <a:buNone/>
            </a:pPr>
            <a:r>
              <a:rPr lang="fr-FR" sz="2800" cap="all" dirty="0">
                <a:latin typeface="Times New Roman" panose="02020603050405020304" pitchFamily="18" charset="0"/>
                <a:cs typeface="Times New Roman" panose="02020603050405020304" pitchFamily="18" charset="0"/>
              </a:rPr>
              <a:t>DÉCHETS ASSIMILÉS</a:t>
            </a:r>
            <a:endParaRPr lang="fr-FR" sz="2800" dirty="0">
              <a:latin typeface="Times New Roman" panose="02020603050405020304" pitchFamily="18" charset="0"/>
              <a:cs typeface="Times New Roman" panose="02020603050405020304" pitchFamily="18" charset="0"/>
            </a:endParaRPr>
          </a:p>
          <a:p>
            <a:pPr algn="just"/>
            <a:r>
              <a:rPr lang="fr-FR" sz="2800" dirty="0">
                <a:latin typeface="Times New Roman" panose="02020603050405020304" pitchFamily="18" charset="0"/>
                <a:cs typeface="Times New Roman" panose="02020603050405020304" pitchFamily="18" charset="0"/>
              </a:rPr>
              <a:t>Ce sont les déchets produits en petite quantité par les professionnels (entreprises, artisans, commerces, associations…) et les administrations, qui peuvent être collectés en même temps que les ordures ménagères résiduelles (déchets assimilés aux ordures ménagères) du fait de leur nature</a:t>
            </a:r>
            <a:r>
              <a:rPr lang="fr-FR" sz="2800" dirty="0" smtClean="0">
                <a:latin typeface="Times New Roman" panose="02020603050405020304" pitchFamily="18" charset="0"/>
                <a:cs typeface="Times New Roman" panose="02020603050405020304" pitchFamily="18" charset="0"/>
              </a:rPr>
              <a:t>.</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5904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4710" y="452718"/>
            <a:ext cx="7055380" cy="672026"/>
          </a:xfrm>
        </p:spPr>
        <p:txBody>
          <a:bodyPr/>
          <a:lstStyle/>
          <a:p>
            <a:r>
              <a:rPr lang="fr-FR" sz="2800" b="1" dirty="0">
                <a:solidFill>
                  <a:srgbClr val="FFC000"/>
                </a:solidFill>
                <a:latin typeface="Times New Roman" panose="02020603050405020304" pitchFamily="18" charset="0"/>
                <a:cs typeface="Times New Roman" panose="02020603050405020304" pitchFamily="18" charset="0"/>
              </a:rPr>
              <a:t>La gestion des déchets</a:t>
            </a:r>
          </a:p>
        </p:txBody>
      </p:sp>
      <p:sp>
        <p:nvSpPr>
          <p:cNvPr id="3" name="Espace réservé du contenu 2"/>
          <p:cNvSpPr>
            <a:spLocks noGrp="1"/>
          </p:cNvSpPr>
          <p:nvPr>
            <p:ph idx="1"/>
          </p:nvPr>
        </p:nvSpPr>
        <p:spPr>
          <a:xfrm>
            <a:off x="323528" y="1196752"/>
            <a:ext cx="8280920" cy="5040560"/>
          </a:xfrm>
        </p:spPr>
        <p:txBody>
          <a:bodyPr>
            <a:noAutofit/>
          </a:bodyPr>
          <a:lstStyle/>
          <a:p>
            <a:pPr marL="0" indent="0">
              <a:buNone/>
            </a:pPr>
            <a:endParaRPr lang="fr-FR" sz="2800" dirty="0">
              <a:latin typeface="Times New Roman" pitchFamily="18" charset="0"/>
              <a:cs typeface="Times New Roman" pitchFamily="18" charset="0"/>
            </a:endParaRPr>
          </a:p>
          <a:p>
            <a:pPr marL="0" indent="0">
              <a:buNone/>
            </a:pPr>
            <a:r>
              <a:rPr lang="fr-FR" sz="2800" dirty="0">
                <a:latin typeface="Times New Roman" pitchFamily="18" charset="0"/>
                <a:cs typeface="Times New Roman" pitchFamily="18" charset="0"/>
              </a:rPr>
              <a:t>Regroupe la collecte,  </a:t>
            </a:r>
            <a:r>
              <a:rPr lang="fr-FR" sz="2800" dirty="0" smtClean="0">
                <a:latin typeface="Times New Roman" pitchFamily="18" charset="0"/>
                <a:cs typeface="Times New Roman" pitchFamily="18" charset="0"/>
              </a:rPr>
              <a:t>la négoce et courtage, le</a:t>
            </a:r>
            <a:r>
              <a:rPr lang="fr-FR" sz="2800" dirty="0">
                <a:latin typeface="Times New Roman" pitchFamily="18" charset="0"/>
                <a:cs typeface="Times New Roman" pitchFamily="18" charset="0"/>
              </a:rPr>
              <a:t> transport, le </a:t>
            </a:r>
            <a:r>
              <a:rPr lang="fr-FR" sz="2800" dirty="0" smtClean="0">
                <a:latin typeface="Times New Roman" pitchFamily="18" charset="0"/>
                <a:cs typeface="Times New Roman" pitchFamily="18" charset="0"/>
              </a:rPr>
              <a:t>traitement, </a:t>
            </a:r>
            <a:r>
              <a:rPr lang="fr-FR" sz="2800" dirty="0">
                <a:latin typeface="Times New Roman" pitchFamily="18" charset="0"/>
                <a:cs typeface="Times New Roman" pitchFamily="18" charset="0"/>
              </a:rPr>
              <a:t>la   réutilisation ou l'élimination </a:t>
            </a:r>
            <a:r>
              <a:rPr lang="fr-FR" sz="2800" dirty="0" smtClean="0">
                <a:latin typeface="Times New Roman" pitchFamily="18" charset="0"/>
                <a:cs typeface="Times New Roman" pitchFamily="18" charset="0"/>
              </a:rPr>
              <a:t> finale des</a:t>
            </a:r>
            <a:r>
              <a:rPr lang="fr-FR" sz="2800" dirty="0">
                <a:latin typeface="Times New Roman" pitchFamily="18" charset="0"/>
                <a:cs typeface="Times New Roman" pitchFamily="18" charset="0"/>
              </a:rPr>
              <a:t> déchets habituellement ceux issus des activités humaines. </a:t>
            </a:r>
          </a:p>
          <a:p>
            <a:pPr marL="0" indent="0">
              <a:buNone/>
            </a:pPr>
            <a:endParaRPr lang="fr-FR" sz="2800" dirty="0">
              <a:latin typeface="Times New Roman" pitchFamily="18" charset="0"/>
              <a:cs typeface="Times New Roman" pitchFamily="18" charset="0"/>
            </a:endParaRPr>
          </a:p>
          <a:p>
            <a:pPr marL="0" indent="0">
              <a:buNone/>
            </a:pPr>
            <a:r>
              <a:rPr lang="fr-FR" sz="2800" dirty="0">
                <a:latin typeface="Times New Roman" pitchFamily="18" charset="0"/>
                <a:cs typeface="Times New Roman" pitchFamily="18" charset="0"/>
              </a:rPr>
              <a:t>La gestion vise à réduire leurs effets sur la santé humaine, environnementale et le cadre de vie.</a:t>
            </a:r>
          </a:p>
          <a:p>
            <a:pPr marL="0" indent="0">
              <a:buNone/>
            </a:pPr>
            <a:endParaRPr lang="fr-FR" sz="2800" dirty="0">
              <a:latin typeface="Times New Roman" pitchFamily="18" charset="0"/>
              <a:cs typeface="Times New Roman" pitchFamily="18" charset="0"/>
            </a:endParaRPr>
          </a:p>
          <a:p>
            <a:pPr marL="0" indent="0">
              <a:buNone/>
            </a:pPr>
            <a:endParaRPr lang="fr-FR" sz="2800" dirty="0">
              <a:latin typeface="Times New Roman" pitchFamily="18" charset="0"/>
              <a:cs typeface="Times New Roman" pitchFamily="18" charset="0"/>
            </a:endParaRPr>
          </a:p>
          <a:p>
            <a:endParaRPr lang="fr-FR" sz="2800" dirty="0">
              <a:latin typeface="Times New Roman" pitchFamily="18" charset="0"/>
              <a:cs typeface="Times New Roman" pitchFamily="18" charset="0"/>
            </a:endParaRPr>
          </a:p>
        </p:txBody>
      </p:sp>
    </p:spTree>
    <p:extLst>
      <p:ext uri="{BB962C8B-B14F-4D97-AF65-F5344CB8AC3E}">
        <p14:creationId xmlns:p14="http://schemas.microsoft.com/office/powerpoint/2010/main" val="3358191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1560" y="26233"/>
            <a:ext cx="7992888" cy="6192688"/>
          </a:xfrm>
        </p:spPr>
        <p:txBody>
          <a:bodyPr>
            <a:noAutofit/>
          </a:bodyPr>
          <a:lstStyle/>
          <a:p>
            <a:pPr marL="0" indent="0" algn="just">
              <a:buNone/>
            </a:pPr>
            <a:r>
              <a:rPr lang="fr-FR" sz="2800" dirty="0">
                <a:latin typeface="Times New Roman" pitchFamily="18" charset="0"/>
                <a:cs typeface="Times New Roman" pitchFamily="18" charset="0"/>
              </a:rPr>
              <a:t>Tous les déchets sont concernés (solides, liquides ou gazeux, toxiques, dangereux, etc.), chacun possédant sa filière spécifique. </a:t>
            </a:r>
          </a:p>
          <a:p>
            <a:pPr algn="just"/>
            <a:endParaRPr lang="fr-FR" sz="800" dirty="0">
              <a:latin typeface="Times New Roman" pitchFamily="18" charset="0"/>
              <a:cs typeface="Times New Roman" pitchFamily="18" charset="0"/>
            </a:endParaRPr>
          </a:p>
          <a:p>
            <a:pPr marL="0" indent="0" algn="just">
              <a:buNone/>
            </a:pPr>
            <a:r>
              <a:rPr lang="fr-FR" sz="2800" dirty="0">
                <a:latin typeface="Times New Roman" pitchFamily="18" charset="0"/>
                <a:cs typeface="Times New Roman" pitchFamily="18" charset="0"/>
              </a:rPr>
              <a:t>Les modes de gestion diffèrent selon que l'on se trouve dans un pays développé ou en développement, dans une ville ou dans une zone rurale.</a:t>
            </a:r>
          </a:p>
          <a:p>
            <a:pPr marL="0" indent="0" algn="just">
              <a:buNone/>
            </a:pPr>
            <a:endParaRPr lang="fr-FR" sz="800" dirty="0">
              <a:latin typeface="Times New Roman" pitchFamily="18" charset="0"/>
              <a:cs typeface="Times New Roman" pitchFamily="18" charset="0"/>
            </a:endParaRPr>
          </a:p>
          <a:p>
            <a:pPr marL="0" indent="0" algn="just">
              <a:buNone/>
            </a:pPr>
            <a:r>
              <a:rPr lang="fr-FR" sz="2800" dirty="0">
                <a:latin typeface="Times New Roman" pitchFamily="18" charset="0"/>
                <a:cs typeface="Times New Roman" pitchFamily="18" charset="0"/>
              </a:rPr>
              <a:t> Les déchets non dangereux sont habituellement gérés sous la responsabilité des autorités locales.</a:t>
            </a:r>
          </a:p>
          <a:p>
            <a:pPr marL="0" indent="0" algn="just">
              <a:buNone/>
            </a:pPr>
            <a:endParaRPr lang="fr-FR" sz="800" dirty="0">
              <a:latin typeface="Times New Roman" pitchFamily="18" charset="0"/>
              <a:cs typeface="Times New Roman" pitchFamily="18" charset="0"/>
            </a:endParaRPr>
          </a:p>
          <a:p>
            <a:pPr marL="0" indent="0" algn="just">
              <a:buNone/>
            </a:pPr>
            <a:r>
              <a:rPr lang="fr-FR" sz="2800" i="1" dirty="0">
                <a:latin typeface="Times New Roman" pitchFamily="18" charset="0"/>
                <a:cs typeface="Times New Roman" pitchFamily="18" charset="0"/>
              </a:rPr>
              <a:t>Tout producteur ou détenteur d’un déchet est responsable de ce déchet : c’est-à-dire qu’il est tenu d’en assurer ou d’en faire assurer la gestion. Cette responsabilité s’étend jusqu’à l’élimination ou la valorisation finale du déchet</a:t>
            </a:r>
            <a:r>
              <a:rPr lang="fr-FR" sz="2800" dirty="0">
                <a:latin typeface="Times New Roman" pitchFamily="18" charset="0"/>
                <a:cs typeface="Times New Roman" pitchFamily="18" charset="0"/>
              </a:rPr>
              <a:t>.</a:t>
            </a:r>
          </a:p>
          <a:p>
            <a:endParaRPr lang="fr-FR" sz="2800" dirty="0">
              <a:latin typeface="Times New Roman" pitchFamily="18" charset="0"/>
              <a:cs typeface="Times New Roman" pitchFamily="18" charset="0"/>
            </a:endParaRPr>
          </a:p>
        </p:txBody>
      </p:sp>
    </p:spTree>
    <p:extLst>
      <p:ext uri="{BB962C8B-B14F-4D97-AF65-F5344CB8AC3E}">
        <p14:creationId xmlns:p14="http://schemas.microsoft.com/office/powerpoint/2010/main" val="3543646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52718"/>
            <a:ext cx="8640960" cy="744034"/>
          </a:xfrm>
        </p:spPr>
        <p:txBody>
          <a:bodyPr/>
          <a:lstStyle/>
          <a:p>
            <a:r>
              <a:rPr lang="fr-FR" sz="2800" b="1" dirty="0">
                <a:latin typeface="Times New Roman" panose="02020603050405020304" pitchFamily="18" charset="0"/>
                <a:cs typeface="Times New Roman" panose="02020603050405020304" pitchFamily="18" charset="0"/>
              </a:rPr>
              <a:t>Filière d’élimination des déchets</a:t>
            </a:r>
          </a:p>
        </p:txBody>
      </p:sp>
      <p:sp>
        <p:nvSpPr>
          <p:cNvPr id="3" name="Espace réservé du contenu 2"/>
          <p:cNvSpPr>
            <a:spLocks noGrp="1"/>
          </p:cNvSpPr>
          <p:nvPr>
            <p:ph idx="1"/>
          </p:nvPr>
        </p:nvSpPr>
        <p:spPr>
          <a:xfrm>
            <a:off x="584139" y="1104350"/>
            <a:ext cx="7975722" cy="5256584"/>
          </a:xfrm>
        </p:spPr>
        <p:txBody>
          <a:bodyPr>
            <a:noAutofit/>
          </a:bodyPr>
          <a:lstStyle/>
          <a:p>
            <a:pPr marL="0" indent="0">
              <a:buNone/>
            </a:pPr>
            <a:r>
              <a:rPr lang="fr-FR" sz="3600" b="1" dirty="0" smtClean="0">
                <a:effectLst>
                  <a:outerShdw blurRad="38100" dist="38100" dir="2700000" algn="tl">
                    <a:srgbClr val="C0C0C0"/>
                  </a:outerShdw>
                </a:effectLst>
                <a:latin typeface="Times New Roman" pitchFamily="18" charset="0"/>
                <a:cs typeface="Times New Roman" pitchFamily="18" charset="0"/>
              </a:rPr>
              <a:t>Tri des déchets</a:t>
            </a:r>
            <a:r>
              <a:rPr lang="fr-FR" sz="2800" b="1" dirty="0" smtClean="0">
                <a:effectLst>
                  <a:outerShdw blurRad="38100" dist="38100" dir="2700000" algn="tl">
                    <a:srgbClr val="C0C0C0"/>
                  </a:outerShdw>
                </a:effectLst>
                <a:latin typeface="Times New Roman" pitchFamily="18" charset="0"/>
                <a:cs typeface="Times New Roman" pitchFamily="18" charset="0"/>
              </a:rPr>
              <a:t> </a:t>
            </a:r>
            <a:endParaRPr lang="fr-FR" altLang="fr-FR" sz="2800" dirty="0">
              <a:latin typeface="Times New Roman" panose="02020603050405020304" pitchFamily="18" charset="0"/>
              <a:cs typeface="Times New Roman" panose="02020603050405020304" pitchFamily="18" charset="0"/>
            </a:endParaRPr>
          </a:p>
          <a:p>
            <a:pPr>
              <a:lnSpc>
                <a:spcPct val="90000"/>
              </a:lnSpc>
              <a:buNone/>
            </a:pPr>
            <a:r>
              <a:rPr lang="fr-FR" altLang="fr-FR" sz="2800" dirty="0">
                <a:latin typeface="Times New Roman" panose="02020603050405020304" pitchFamily="18" charset="0"/>
                <a:cs typeface="Times New Roman" panose="02020603050405020304" pitchFamily="18" charset="0"/>
              </a:rPr>
              <a:t>Le tri des déchets consiste à réserver des récipients </a:t>
            </a:r>
          </a:p>
          <a:p>
            <a:pPr>
              <a:lnSpc>
                <a:spcPct val="90000"/>
              </a:lnSpc>
              <a:buNone/>
            </a:pPr>
            <a:r>
              <a:rPr lang="fr-FR" altLang="fr-FR" sz="2800" dirty="0">
                <a:latin typeface="Times New Roman" panose="02020603050405020304" pitchFamily="18" charset="0"/>
                <a:cs typeface="Times New Roman" panose="02020603050405020304" pitchFamily="18" charset="0"/>
              </a:rPr>
              <a:t>spécifiques pour recueillir chaque type </a:t>
            </a:r>
            <a:r>
              <a:rPr lang="fr-FR" altLang="fr-FR" sz="2800" b="1" dirty="0">
                <a:latin typeface="Times New Roman" panose="02020603050405020304" pitchFamily="18" charset="0"/>
                <a:cs typeface="Times New Roman" panose="02020603050405020304" pitchFamily="18" charset="0"/>
              </a:rPr>
              <a:t>Exemple de tri.</a:t>
            </a:r>
          </a:p>
          <a:p>
            <a:pPr>
              <a:lnSpc>
                <a:spcPct val="90000"/>
              </a:lnSpc>
              <a:buNone/>
            </a:pPr>
            <a:endParaRPr lang="fr-FR" altLang="fr-FR" sz="800" b="1" dirty="0">
              <a:latin typeface="Times New Roman" panose="02020603050405020304" pitchFamily="18" charset="0"/>
              <a:cs typeface="Times New Roman" panose="02020603050405020304" pitchFamily="18" charset="0"/>
            </a:endParaRPr>
          </a:p>
          <a:p>
            <a:pPr algn="just">
              <a:lnSpc>
                <a:spcPct val="90000"/>
              </a:lnSpc>
              <a:buFontTx/>
              <a:buChar char="-"/>
            </a:pPr>
            <a:r>
              <a:rPr lang="fr-FR" altLang="fr-FR" sz="2800" b="1" dirty="0">
                <a:solidFill>
                  <a:srgbClr val="FFC000"/>
                </a:solidFill>
                <a:latin typeface="Times New Roman" panose="02020603050405020304" pitchFamily="18" charset="0"/>
                <a:cs typeface="Times New Roman" panose="02020603050405020304" pitchFamily="18" charset="0"/>
              </a:rPr>
              <a:t>Boîte de sécurité </a:t>
            </a:r>
            <a:r>
              <a:rPr lang="fr-FR" altLang="fr-FR" sz="2800" dirty="0">
                <a:latin typeface="Times New Roman" panose="02020603050405020304" pitchFamily="18" charset="0"/>
                <a:cs typeface="Times New Roman" panose="02020603050405020304" pitchFamily="18" charset="0"/>
              </a:rPr>
              <a:t>: Déchets piquants ou coupants;</a:t>
            </a:r>
          </a:p>
          <a:p>
            <a:pPr algn="just">
              <a:lnSpc>
                <a:spcPct val="90000"/>
              </a:lnSpc>
              <a:buFontTx/>
              <a:buChar char="-"/>
            </a:pPr>
            <a:endParaRPr lang="fr-FR" altLang="fr-FR" sz="800" dirty="0">
              <a:latin typeface="Times New Roman" panose="02020603050405020304" pitchFamily="18" charset="0"/>
              <a:cs typeface="Times New Roman" panose="02020603050405020304" pitchFamily="18" charset="0"/>
            </a:endParaRPr>
          </a:p>
          <a:p>
            <a:pPr algn="just">
              <a:lnSpc>
                <a:spcPct val="90000"/>
              </a:lnSpc>
              <a:buFontTx/>
              <a:buChar char="-"/>
            </a:pPr>
            <a:r>
              <a:rPr lang="fr-FR" altLang="fr-FR" sz="2800" b="1" dirty="0">
                <a:solidFill>
                  <a:srgbClr val="FFC000"/>
                </a:solidFill>
                <a:latin typeface="Times New Roman" panose="02020603050405020304" pitchFamily="18" charset="0"/>
                <a:cs typeface="Times New Roman" panose="02020603050405020304" pitchFamily="18" charset="0"/>
              </a:rPr>
              <a:t>Poubelle jaune munie d’un sachet jaune</a:t>
            </a:r>
            <a:r>
              <a:rPr lang="fr-FR" altLang="fr-FR" sz="2800" b="1" dirty="0">
                <a:solidFill>
                  <a:schemeClr val="accent3">
                    <a:lumMod val="75000"/>
                  </a:schemeClr>
                </a:solidFill>
                <a:latin typeface="Times New Roman" panose="02020603050405020304" pitchFamily="18" charset="0"/>
                <a:cs typeface="Times New Roman" panose="02020603050405020304" pitchFamily="18" charset="0"/>
              </a:rPr>
              <a:t> </a:t>
            </a:r>
            <a:r>
              <a:rPr lang="fr-FR" altLang="fr-FR" sz="2800" dirty="0">
                <a:latin typeface="Times New Roman" panose="02020603050405020304" pitchFamily="18" charset="0"/>
                <a:cs typeface="Times New Roman" panose="02020603050405020304" pitchFamily="18" charset="0"/>
              </a:rPr>
              <a:t>: </a:t>
            </a:r>
          </a:p>
          <a:p>
            <a:pPr marL="0" indent="0" algn="just">
              <a:lnSpc>
                <a:spcPct val="90000"/>
              </a:lnSpc>
              <a:buNone/>
            </a:pPr>
            <a:r>
              <a:rPr lang="fr-FR" altLang="fr-FR" sz="2800" dirty="0" smtClean="0">
                <a:latin typeface="Times New Roman" panose="02020603050405020304" pitchFamily="18" charset="0"/>
                <a:cs typeface="Times New Roman" panose="02020603050405020304" pitchFamily="18" charset="0"/>
              </a:rPr>
              <a:t>    Déchets </a:t>
            </a:r>
            <a:r>
              <a:rPr lang="fr-FR" altLang="fr-FR" sz="2800" dirty="0">
                <a:latin typeface="Times New Roman" panose="02020603050405020304" pitchFamily="18" charset="0"/>
                <a:cs typeface="Times New Roman" panose="02020603050405020304" pitchFamily="18" charset="0"/>
              </a:rPr>
              <a:t>non piquants ni coupants mais infectieux ;</a:t>
            </a:r>
          </a:p>
          <a:p>
            <a:pPr algn="just">
              <a:lnSpc>
                <a:spcPct val="90000"/>
              </a:lnSpc>
              <a:buFontTx/>
              <a:buChar char="-"/>
            </a:pPr>
            <a:endParaRPr lang="fr-FR" altLang="fr-FR" sz="800" dirty="0">
              <a:latin typeface="Times New Roman" panose="02020603050405020304" pitchFamily="18" charset="0"/>
              <a:cs typeface="Times New Roman" panose="02020603050405020304" pitchFamily="18" charset="0"/>
            </a:endParaRPr>
          </a:p>
          <a:p>
            <a:pPr algn="just">
              <a:lnSpc>
                <a:spcPct val="90000"/>
              </a:lnSpc>
              <a:buFontTx/>
              <a:buChar char="-"/>
            </a:pPr>
            <a:r>
              <a:rPr lang="fr-FR" altLang="fr-FR" sz="2800" b="1" dirty="0">
                <a:solidFill>
                  <a:srgbClr val="FFC000"/>
                </a:solidFill>
                <a:latin typeface="Times New Roman" panose="02020603050405020304" pitchFamily="18" charset="0"/>
                <a:cs typeface="Times New Roman" panose="02020603050405020304" pitchFamily="18" charset="0"/>
              </a:rPr>
              <a:t>Poubelle noire munie d’un sachet noir </a:t>
            </a:r>
            <a:r>
              <a:rPr lang="fr-FR" altLang="fr-FR" sz="2800" b="1" dirty="0">
                <a:latin typeface="Times New Roman" panose="02020603050405020304" pitchFamily="18" charset="0"/>
                <a:cs typeface="Times New Roman" panose="02020603050405020304" pitchFamily="18" charset="0"/>
              </a:rPr>
              <a:t>: </a:t>
            </a:r>
          </a:p>
          <a:p>
            <a:pPr algn="just">
              <a:lnSpc>
                <a:spcPct val="90000"/>
              </a:lnSpc>
              <a:buFontTx/>
              <a:buChar char="-"/>
            </a:pPr>
            <a:r>
              <a:rPr lang="fr-FR" altLang="fr-FR" sz="2800" b="1" dirty="0">
                <a:latin typeface="Times New Roman" panose="02020603050405020304" pitchFamily="18" charset="0"/>
                <a:cs typeface="Times New Roman" panose="02020603050405020304" pitchFamily="18" charset="0"/>
              </a:rPr>
              <a:t>Déchets </a:t>
            </a:r>
            <a:r>
              <a:rPr lang="fr-FR" altLang="fr-FR" sz="2800" dirty="0">
                <a:latin typeface="Times New Roman" panose="02020603050405020304" pitchFamily="18" charset="0"/>
                <a:cs typeface="Times New Roman" panose="02020603050405020304" pitchFamily="18" charset="0"/>
              </a:rPr>
              <a:t>ménagers  et assimilés .</a:t>
            </a:r>
          </a:p>
          <a:p>
            <a:endParaRPr lang="fr-FR" sz="2800" dirty="0">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75575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260648"/>
            <a:ext cx="8064780" cy="6120679"/>
          </a:xfrm>
        </p:spPr>
        <p:txBody>
          <a:bodyPr>
            <a:noAutofit/>
          </a:bodyPr>
          <a:lstStyle/>
          <a:p>
            <a:pPr algn="just"/>
            <a:r>
              <a:rPr lang="fr-FR" sz="2800" dirty="0">
                <a:latin typeface="Times New Roman" pitchFamily="18" charset="0"/>
                <a:cs typeface="Times New Roman" pitchFamily="18" charset="0"/>
              </a:rPr>
              <a:t>Quand vous grattez la vaisselle, mettez les déchets de nourriture directement dans la poubelle munie de sachet. </a:t>
            </a:r>
          </a:p>
          <a:p>
            <a:pPr algn="just"/>
            <a:endParaRPr lang="fr-FR" sz="800" b="1" dirty="0">
              <a:latin typeface="Times New Roman" pitchFamily="18" charset="0"/>
              <a:cs typeface="Times New Roman" pitchFamily="18" charset="0"/>
            </a:endParaRPr>
          </a:p>
          <a:p>
            <a:pPr algn="just"/>
            <a:r>
              <a:rPr lang="fr-FR" sz="2800" dirty="0">
                <a:latin typeface="Times New Roman" pitchFamily="18" charset="0"/>
                <a:cs typeface="Times New Roman" pitchFamily="18" charset="0"/>
              </a:rPr>
              <a:t>Il convient d’égoutter d’abord les déchets très humides en les plaçant dans une passoire déposée dans l’évier, puis de les jeter à la poubelle. </a:t>
            </a:r>
          </a:p>
          <a:p>
            <a:pPr algn="just"/>
            <a:endParaRPr lang="fr-FR" sz="800" dirty="0">
              <a:latin typeface="Times New Roman" pitchFamily="18" charset="0"/>
              <a:cs typeface="Times New Roman" pitchFamily="18" charset="0"/>
            </a:endParaRPr>
          </a:p>
          <a:p>
            <a:pPr algn="just"/>
            <a:r>
              <a:rPr lang="fr-FR" sz="2800" dirty="0">
                <a:latin typeface="Times New Roman" pitchFamily="18" charset="0"/>
                <a:cs typeface="Times New Roman" pitchFamily="18" charset="0"/>
              </a:rPr>
              <a:t>Utilisez une cannette vide pour recueillir l’excès de graisse ou tout autre déchet humide.</a:t>
            </a:r>
          </a:p>
          <a:p>
            <a:pPr algn="just"/>
            <a:endParaRPr lang="fr-FR" sz="800" dirty="0">
              <a:latin typeface="Times New Roman" pitchFamily="18" charset="0"/>
              <a:cs typeface="Times New Roman" pitchFamily="18" charset="0"/>
            </a:endParaRPr>
          </a:p>
          <a:p>
            <a:pPr algn="just"/>
            <a:r>
              <a:rPr lang="fr-FR" sz="2800" dirty="0">
                <a:latin typeface="Times New Roman" pitchFamily="18" charset="0"/>
                <a:cs typeface="Times New Roman" pitchFamily="18" charset="0"/>
              </a:rPr>
              <a:t>Après la collecte sélective, ceux qui sont destinées à un traitement (tri mécanique et stabilisation biologique, traitement thermique, stockage de déchets non dangereux, …) suivront leur circuit.</a:t>
            </a:r>
          </a:p>
          <a:p>
            <a:pPr algn="just"/>
            <a:endParaRPr lang="fr-FR" sz="2800" dirty="0">
              <a:latin typeface="Times New Roman" pitchFamily="18" charset="0"/>
              <a:cs typeface="Times New Roman" pitchFamily="18" charset="0"/>
            </a:endParaRPr>
          </a:p>
          <a:p>
            <a:endParaRPr lang="fr-FR" sz="2800" dirty="0">
              <a:latin typeface="Times New Roman" pitchFamily="18" charset="0"/>
              <a:cs typeface="Times New Roman" pitchFamily="18" charset="0"/>
            </a:endParaRPr>
          </a:p>
        </p:txBody>
      </p:sp>
    </p:spTree>
    <p:extLst>
      <p:ext uri="{BB962C8B-B14F-4D97-AF65-F5344CB8AC3E}">
        <p14:creationId xmlns:p14="http://schemas.microsoft.com/office/powerpoint/2010/main" val="5980859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7055380" cy="672026"/>
          </a:xfrm>
        </p:spPr>
        <p:txBody>
          <a:bodyPr/>
          <a:lstStyle/>
          <a:p>
            <a:r>
              <a:rPr lang="fr-FR" sz="3600" b="1" dirty="0">
                <a:solidFill>
                  <a:schemeClr val="tx1"/>
                </a:solidFill>
                <a:latin typeface="Times New Roman" panose="02020603050405020304" pitchFamily="18" charset="0"/>
                <a:cs typeface="Times New Roman" panose="02020603050405020304" pitchFamily="18" charset="0"/>
              </a:rPr>
              <a:t>Entreposage</a:t>
            </a:r>
          </a:p>
        </p:txBody>
      </p:sp>
      <p:sp>
        <p:nvSpPr>
          <p:cNvPr id="3" name="Espace réservé du contenu 2"/>
          <p:cNvSpPr>
            <a:spLocks noGrp="1"/>
          </p:cNvSpPr>
          <p:nvPr>
            <p:ph idx="1"/>
          </p:nvPr>
        </p:nvSpPr>
        <p:spPr>
          <a:xfrm>
            <a:off x="323528" y="980728"/>
            <a:ext cx="8496944" cy="5544615"/>
          </a:xfrm>
        </p:spPr>
        <p:txBody>
          <a:bodyPr>
            <a:noAutofit/>
          </a:bodyPr>
          <a:lstStyle/>
          <a:p>
            <a:pPr marL="457207" lvl="1" indent="0" algn="just">
              <a:buNone/>
            </a:pPr>
            <a:endParaRPr lang="fr-FR" altLang="fr-FR" sz="800" dirty="0">
              <a:latin typeface="Times New Roman" panose="02020603050405020304" pitchFamily="18" charset="0"/>
              <a:cs typeface="Times New Roman" panose="02020603050405020304" pitchFamily="18" charset="0"/>
            </a:endParaRPr>
          </a:p>
          <a:p>
            <a:pPr marL="274320" indent="-274320">
              <a:lnSpc>
                <a:spcPct val="80000"/>
              </a:lnSpc>
              <a:buNone/>
              <a:defRPr/>
            </a:pPr>
            <a:r>
              <a:rPr lang="fr-FR" altLang="fr-FR" sz="2800" dirty="0">
                <a:latin typeface="Times New Roman" panose="02020603050405020304" pitchFamily="18" charset="0"/>
                <a:cs typeface="Times New Roman" panose="02020603050405020304" pitchFamily="18" charset="0"/>
              </a:rPr>
              <a:t> </a:t>
            </a:r>
            <a:r>
              <a:rPr lang="fr-FR" sz="2800" dirty="0">
                <a:latin typeface="Times New Roman" pitchFamily="18" charset="0"/>
                <a:cs typeface="Times New Roman" pitchFamily="18" charset="0"/>
              </a:rPr>
              <a:t>L’entreposage isole les risques de  contamination.  Pour ce faire, il </a:t>
            </a:r>
            <a:r>
              <a:rPr lang="fr-FR" sz="2800" dirty="0" smtClean="0">
                <a:latin typeface="Times New Roman" pitchFamily="18" charset="0"/>
                <a:cs typeface="Times New Roman" pitchFamily="18" charset="0"/>
              </a:rPr>
              <a:t>faut qu’il:</a:t>
            </a:r>
            <a:endParaRPr lang="fr-FR" sz="2800" dirty="0">
              <a:latin typeface="Times New Roman" pitchFamily="18" charset="0"/>
              <a:cs typeface="Times New Roman" pitchFamily="18" charset="0"/>
            </a:endParaRPr>
          </a:p>
          <a:p>
            <a:pPr marL="0" indent="0" algn="just">
              <a:lnSpc>
                <a:spcPct val="80000"/>
              </a:lnSpc>
              <a:buNone/>
              <a:defRPr/>
            </a:pPr>
            <a:endParaRPr lang="fr-FR" sz="800" dirty="0">
              <a:latin typeface="Times New Roman" pitchFamily="18" charset="0"/>
              <a:cs typeface="Times New Roman" pitchFamily="18" charset="0"/>
            </a:endParaRPr>
          </a:p>
          <a:p>
            <a:pPr marL="0" indent="0" algn="just">
              <a:lnSpc>
                <a:spcPct val="80000"/>
              </a:lnSpc>
              <a:buNone/>
              <a:defRPr/>
            </a:pPr>
            <a:r>
              <a:rPr lang="fr-FR" sz="2800" dirty="0">
                <a:latin typeface="Times New Roman" pitchFamily="18" charset="0"/>
                <a:cs typeface="Times New Roman" pitchFamily="18" charset="0"/>
              </a:rPr>
              <a:t>- </a:t>
            </a:r>
            <a:r>
              <a:rPr lang="fr-FR" sz="2800" dirty="0" smtClean="0">
                <a:latin typeface="Times New Roman" pitchFamily="18" charset="0"/>
                <a:cs typeface="Times New Roman" pitchFamily="18" charset="0"/>
              </a:rPr>
              <a:t> Soit s</a:t>
            </a:r>
            <a:r>
              <a:rPr lang="fr-FR" sz="2800" dirty="0" smtClean="0">
                <a:latin typeface="Times New Roman" pitchFamily="18" charset="0"/>
                <a:cs typeface="Times New Roman" pitchFamily="18" charset="0"/>
              </a:rPr>
              <a:t>itué à</a:t>
            </a:r>
            <a:r>
              <a:rPr lang="fr-FR" sz="2800" dirty="0" smtClean="0">
                <a:latin typeface="Times New Roman" pitchFamily="18" charset="0"/>
                <a:cs typeface="Times New Roman" pitchFamily="18" charset="0"/>
              </a:rPr>
              <a:t> </a:t>
            </a:r>
            <a:r>
              <a:rPr lang="fr-FR" sz="2800" dirty="0">
                <a:latin typeface="Times New Roman" pitchFamily="18" charset="0"/>
                <a:cs typeface="Times New Roman" pitchFamily="18" charset="0"/>
              </a:rPr>
              <a:t>un endroit discret, inaccessible au public, éloigné du local de stockage </a:t>
            </a:r>
            <a:r>
              <a:rPr lang="fr-FR" sz="2800" dirty="0" smtClean="0">
                <a:latin typeface="Times New Roman" pitchFamily="18" charset="0"/>
                <a:cs typeface="Times New Roman" pitchFamily="18" charset="0"/>
              </a:rPr>
              <a:t>de nourritures  et des cuisines, </a:t>
            </a:r>
            <a:r>
              <a:rPr lang="fr-FR" sz="2800" dirty="0">
                <a:latin typeface="Times New Roman" pitchFamily="18" charset="0"/>
                <a:cs typeface="Times New Roman" pitchFamily="18" charset="0"/>
              </a:rPr>
              <a:t>du matériel  médical et hors de portée de </a:t>
            </a:r>
            <a:r>
              <a:rPr lang="fr-FR" sz="2800" dirty="0" smtClean="0">
                <a:latin typeface="Times New Roman" pitchFamily="18" charset="0"/>
                <a:cs typeface="Times New Roman" pitchFamily="18" charset="0"/>
              </a:rPr>
              <a:t>main; </a:t>
            </a:r>
            <a:endParaRPr lang="fr-FR" sz="2800" dirty="0">
              <a:latin typeface="Times New Roman" pitchFamily="18" charset="0"/>
              <a:cs typeface="Times New Roman" pitchFamily="18" charset="0"/>
            </a:endParaRPr>
          </a:p>
          <a:p>
            <a:pPr marL="0" indent="0" algn="just">
              <a:lnSpc>
                <a:spcPct val="80000"/>
              </a:lnSpc>
              <a:buNone/>
              <a:defRPr/>
            </a:pPr>
            <a:endParaRPr lang="fr-FR" sz="800" dirty="0">
              <a:latin typeface="Times New Roman" pitchFamily="18" charset="0"/>
              <a:cs typeface="Times New Roman" pitchFamily="18" charset="0"/>
            </a:endParaRPr>
          </a:p>
          <a:p>
            <a:pPr marL="0" indent="0" algn="just">
              <a:lnSpc>
                <a:spcPct val="80000"/>
              </a:lnSpc>
              <a:buNone/>
              <a:defRPr/>
            </a:pPr>
            <a:r>
              <a:rPr lang="fr-FR" sz="2800" dirty="0">
                <a:latin typeface="Times New Roman" pitchFamily="18" charset="0"/>
                <a:cs typeface="Times New Roman" pitchFamily="18" charset="0"/>
              </a:rPr>
              <a:t>- </a:t>
            </a:r>
            <a:r>
              <a:rPr lang="fr-FR" sz="2800" dirty="0" smtClean="0">
                <a:latin typeface="Times New Roman" pitchFamily="18" charset="0"/>
                <a:cs typeface="Times New Roman" pitchFamily="18" charset="0"/>
              </a:rPr>
              <a:t>Dispose </a:t>
            </a:r>
            <a:r>
              <a:rPr lang="fr-FR" sz="2800" dirty="0">
                <a:latin typeface="Times New Roman" pitchFamily="18" charset="0"/>
                <a:cs typeface="Times New Roman" pitchFamily="18" charset="0"/>
              </a:rPr>
              <a:t>d’un lieu de stockage </a:t>
            </a:r>
            <a:r>
              <a:rPr lang="fr-FR" sz="2800" dirty="0" smtClean="0">
                <a:latin typeface="Times New Roman" pitchFamily="18" charset="0"/>
                <a:cs typeface="Times New Roman" pitchFamily="18" charset="0"/>
              </a:rPr>
              <a:t>sec;</a:t>
            </a:r>
            <a:endParaRPr lang="fr-FR" sz="2800" dirty="0">
              <a:latin typeface="Times New Roman" pitchFamily="18" charset="0"/>
              <a:cs typeface="Times New Roman" pitchFamily="18" charset="0"/>
            </a:endParaRPr>
          </a:p>
          <a:p>
            <a:pPr marL="0" indent="0" algn="just">
              <a:lnSpc>
                <a:spcPct val="80000"/>
              </a:lnSpc>
              <a:buNone/>
              <a:defRPr/>
            </a:pPr>
            <a:endParaRPr lang="fr-FR" sz="800" dirty="0">
              <a:latin typeface="Times New Roman" pitchFamily="18" charset="0"/>
              <a:cs typeface="Times New Roman" pitchFamily="18" charset="0"/>
            </a:endParaRPr>
          </a:p>
          <a:p>
            <a:pPr marL="0" indent="0" algn="just">
              <a:lnSpc>
                <a:spcPct val="80000"/>
              </a:lnSpc>
              <a:buNone/>
              <a:defRPr/>
            </a:pPr>
            <a:r>
              <a:rPr lang="fr-FR" sz="2800" dirty="0" smtClean="0">
                <a:latin typeface="Times New Roman" pitchFamily="18" charset="0"/>
                <a:cs typeface="Times New Roman" pitchFamily="18" charset="0"/>
              </a:rPr>
              <a:t>- Dispose </a:t>
            </a:r>
            <a:r>
              <a:rPr lang="fr-FR" sz="2800" dirty="0">
                <a:latin typeface="Times New Roman" pitchFamily="18" charset="0"/>
                <a:cs typeface="Times New Roman" pitchFamily="18" charset="0"/>
              </a:rPr>
              <a:t>à ce lieu d’une fiche de comptage </a:t>
            </a:r>
            <a:r>
              <a:rPr lang="fr-FR" altLang="fr-FR" sz="2800" dirty="0">
                <a:latin typeface="Times New Roman" panose="02020603050405020304" pitchFamily="18" charset="0"/>
                <a:cs typeface="Times New Roman" panose="02020603050405020304" pitchFamily="18" charset="0"/>
              </a:rPr>
              <a:t> et permettre un accès facile pour le personnel de gestion et pour les véhicules de transport des </a:t>
            </a:r>
            <a:r>
              <a:rPr lang="fr-FR" altLang="fr-FR" sz="2800" dirty="0" smtClean="0">
                <a:latin typeface="Times New Roman" panose="02020603050405020304" pitchFamily="18" charset="0"/>
                <a:cs typeface="Times New Roman" panose="02020603050405020304" pitchFamily="18" charset="0"/>
              </a:rPr>
              <a:t>déchets;</a:t>
            </a:r>
            <a:endParaRPr lang="fr-FR" altLang="fr-FR" sz="2800" dirty="0">
              <a:latin typeface="Times New Roman" panose="02020603050405020304" pitchFamily="18" charset="0"/>
              <a:cs typeface="Times New Roman" panose="02020603050405020304" pitchFamily="18" charset="0"/>
            </a:endParaRPr>
          </a:p>
          <a:p>
            <a:pPr algn="just">
              <a:lnSpc>
                <a:spcPct val="80000"/>
              </a:lnSpc>
              <a:buFontTx/>
              <a:buChar char="-"/>
              <a:defRPr/>
            </a:pPr>
            <a:endParaRPr lang="fr-FR" sz="2800" dirty="0">
              <a:latin typeface="Times New Roman" pitchFamily="18" charset="0"/>
              <a:cs typeface="Times New Roman" pitchFamily="18" charset="0"/>
            </a:endParaRPr>
          </a:p>
          <a:p>
            <a:pPr marL="0" indent="0" algn="just">
              <a:lnSpc>
                <a:spcPct val="80000"/>
              </a:lnSpc>
              <a:buNone/>
              <a:defRPr/>
            </a:pPr>
            <a:r>
              <a:rPr lang="fr-FR" sz="2800" dirty="0" smtClean="0">
                <a:latin typeface="Times New Roman" pitchFamily="18" charset="0"/>
                <a:cs typeface="Times New Roman" pitchFamily="18" charset="0"/>
              </a:rPr>
              <a:t>Le </a:t>
            </a:r>
            <a:r>
              <a:rPr lang="fr-FR" sz="2800" dirty="0">
                <a:latin typeface="Times New Roman" pitchFamily="18" charset="0"/>
                <a:cs typeface="Times New Roman" pitchFamily="18" charset="0"/>
              </a:rPr>
              <a:t>rythme de destruction </a:t>
            </a:r>
            <a:r>
              <a:rPr lang="fr-FR" sz="2800">
                <a:latin typeface="Times New Roman" pitchFamily="18" charset="0"/>
                <a:cs typeface="Times New Roman" pitchFamily="18" charset="0"/>
              </a:rPr>
              <a:t>peut </a:t>
            </a:r>
            <a:r>
              <a:rPr lang="fr-FR" sz="2800" smtClean="0">
                <a:latin typeface="Times New Roman" pitchFamily="18" charset="0"/>
                <a:cs typeface="Times New Roman" pitchFamily="18" charset="0"/>
              </a:rPr>
              <a:t>varier. </a:t>
            </a:r>
            <a:endParaRPr lang="fr-FR" sz="2800" dirty="0">
              <a:latin typeface="Times New Roman" pitchFamily="18" charset="0"/>
              <a:cs typeface="Times New Roman" pitchFamily="18" charset="0"/>
            </a:endParaRPr>
          </a:p>
          <a:p>
            <a:pPr lvl="1"/>
            <a:endParaRPr lang="fr-FR" altLang="fr-FR" sz="2800" dirty="0">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0534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08720"/>
            <a:ext cx="8136904" cy="4771545"/>
          </a:xfrm>
        </p:spPr>
        <p:txBody>
          <a:bodyPr>
            <a:noAutofit/>
          </a:bodyPr>
          <a:lstStyle/>
          <a:p>
            <a:pPr marL="0" indent="0">
              <a:buNone/>
            </a:pPr>
            <a:r>
              <a:rPr lang="fr-FR" sz="3600" b="1" dirty="0">
                <a:latin typeface="Times New Roman" pitchFamily="18" charset="0"/>
                <a:cs typeface="Times New Roman" pitchFamily="18" charset="0"/>
              </a:rPr>
              <a:t>La collecte</a:t>
            </a:r>
            <a:r>
              <a:rPr lang="fr-FR" sz="3600" dirty="0">
                <a:latin typeface="Times New Roman" pitchFamily="18" charset="0"/>
                <a:cs typeface="Times New Roman" pitchFamily="18" charset="0"/>
              </a:rPr>
              <a:t> </a:t>
            </a:r>
            <a:r>
              <a:rPr lang="fr-FR" sz="3600" b="1" dirty="0">
                <a:latin typeface="Times New Roman" pitchFamily="18" charset="0"/>
                <a:cs typeface="Times New Roman" pitchFamily="18" charset="0"/>
              </a:rPr>
              <a:t>des déchets ménagers</a:t>
            </a:r>
          </a:p>
          <a:p>
            <a:pPr marL="0" indent="0">
              <a:buNone/>
            </a:pPr>
            <a:r>
              <a:rPr lang="fr-FR" sz="3000" dirty="0">
                <a:latin typeface="Times New Roman" pitchFamily="18" charset="0"/>
                <a:cs typeface="Times New Roman" pitchFamily="18" charset="0"/>
              </a:rPr>
              <a:t> se fait en général au moyen de camions-poubelles, qui se rendent à chaque point de production de déchets pour ramasser les ordures (collecte de type « </a:t>
            </a:r>
            <a:r>
              <a:rPr lang="fr-FR" sz="3000" i="1" dirty="0">
                <a:latin typeface="Times New Roman" pitchFamily="18" charset="0"/>
                <a:cs typeface="Times New Roman" pitchFamily="18" charset="0"/>
              </a:rPr>
              <a:t>porte-à-porte</a:t>
            </a:r>
            <a:r>
              <a:rPr lang="fr-FR" sz="3000" dirty="0">
                <a:latin typeface="Times New Roman" pitchFamily="18" charset="0"/>
                <a:cs typeface="Times New Roman" pitchFamily="18" charset="0"/>
              </a:rPr>
              <a:t> »).</a:t>
            </a:r>
          </a:p>
          <a:p>
            <a:pPr marL="0" indent="0">
              <a:buNone/>
            </a:pPr>
            <a:r>
              <a:rPr lang="fr-FR" sz="3000" dirty="0">
                <a:latin typeface="Times New Roman" pitchFamily="18" charset="0"/>
                <a:cs typeface="Times New Roman" pitchFamily="18" charset="0"/>
              </a:rPr>
              <a:t/>
            </a:r>
            <a:br>
              <a:rPr lang="fr-FR" sz="3000" dirty="0">
                <a:latin typeface="Times New Roman" pitchFamily="18" charset="0"/>
                <a:cs typeface="Times New Roman" pitchFamily="18" charset="0"/>
              </a:rPr>
            </a:br>
            <a:r>
              <a:rPr lang="fr-FR" sz="3000" dirty="0">
                <a:latin typeface="Times New Roman" pitchFamily="18" charset="0"/>
                <a:cs typeface="Times New Roman" pitchFamily="18" charset="0"/>
              </a:rPr>
              <a:t>La collecte automatisée par des camions possédant un bras articulé tend à se généraliser dans certains pays. </a:t>
            </a:r>
          </a:p>
        </p:txBody>
      </p:sp>
    </p:spTree>
    <p:extLst>
      <p:ext uri="{BB962C8B-B14F-4D97-AF65-F5344CB8AC3E}">
        <p14:creationId xmlns:p14="http://schemas.microsoft.com/office/powerpoint/2010/main" val="3784974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Décharge </a:t>
            </a:r>
            <a:br>
              <a:rPr lang="fr-FR" b="1"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67544" y="1124744"/>
            <a:ext cx="7920880" cy="4759591"/>
          </a:xfrm>
        </p:spPr>
        <p:txBody>
          <a:bodyPr>
            <a:noAutofit/>
          </a:bodyPr>
          <a:lstStyle/>
          <a:p>
            <a:r>
              <a:rPr lang="fr-FR" sz="3000" dirty="0">
                <a:latin typeface="Times New Roman" pitchFamily="18" charset="0"/>
                <a:cs typeface="Times New Roman" pitchFamily="18" charset="0"/>
              </a:rPr>
              <a:t>La mise en décharge reste la méthode la plus courante dans la plupart des pays. ou des trous d’évacuation.</a:t>
            </a:r>
          </a:p>
          <a:p>
            <a:r>
              <a:rPr lang="fr-FR" sz="3000" dirty="0">
                <a:latin typeface="Times New Roman" pitchFamily="18" charset="0"/>
                <a:cs typeface="Times New Roman" pitchFamily="18" charset="0"/>
              </a:rPr>
              <a:t>Utiliser une décharge minimisant ses impacts sur </a:t>
            </a:r>
            <a:r>
              <a:rPr lang="fr-FR" sz="3000" dirty="0" smtClean="0">
                <a:latin typeface="Times New Roman" pitchFamily="18" charset="0"/>
                <a:cs typeface="Times New Roman" pitchFamily="18" charset="0"/>
              </a:rPr>
              <a:t>l’environnement </a:t>
            </a:r>
            <a:r>
              <a:rPr lang="fr-FR" sz="3000" dirty="0">
                <a:latin typeface="Times New Roman" pitchFamily="18" charset="0"/>
                <a:cs typeface="Times New Roman" pitchFamily="18" charset="0"/>
              </a:rPr>
              <a:t>peut être une solution saine, de moindre coût et de moyen-terme pour stocker les déchets ; </a:t>
            </a:r>
          </a:p>
          <a:p>
            <a:r>
              <a:rPr lang="fr-FR" sz="3000" dirty="0">
                <a:latin typeface="Times New Roman" pitchFamily="18" charset="0"/>
                <a:cs typeface="Times New Roman" pitchFamily="18" charset="0"/>
              </a:rPr>
              <a:t>néanmoins une méthode plus efficace sera sans aucun doute requise lorsque les espaces libres appropriés diminueront.</a:t>
            </a:r>
          </a:p>
        </p:txBody>
      </p:sp>
    </p:spTree>
    <p:extLst>
      <p:ext uri="{BB962C8B-B14F-4D97-AF65-F5344CB8AC3E}">
        <p14:creationId xmlns:p14="http://schemas.microsoft.com/office/powerpoint/2010/main" val="34956603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7700" y="620689"/>
            <a:ext cx="7344700" cy="5627718"/>
          </a:xfrm>
        </p:spPr>
        <p:txBody>
          <a:bodyPr>
            <a:normAutofit/>
          </a:bodyPr>
          <a:lstStyle/>
          <a:p>
            <a:pPr algn="just"/>
            <a:r>
              <a:rPr lang="fr-FR" sz="2800" dirty="0">
                <a:latin typeface="Times New Roman" pitchFamily="18" charset="0"/>
                <a:cs typeface="Times New Roman" pitchFamily="18" charset="0"/>
              </a:rPr>
              <a:t>Les décharges anciennes ou mal gérées peuvent avoir de forts impacts sur l'environnement, comme l'éparpillement des déchets légers (papiers, sacs plastiques, etc.) par le vent ou des déchets solubles par l'eau, l'attraction des vermines et la libération de polluants dans l'air et dans l'eau et les sols qui peuvent contaminer les nappes phréatiques et les rivières.</a:t>
            </a:r>
          </a:p>
          <a:p>
            <a:pPr algn="just"/>
            <a:endParaRPr lang="fr-FR" sz="2800" dirty="0">
              <a:latin typeface="Times New Roman" pitchFamily="18" charset="0"/>
              <a:cs typeface="Times New Roman" pitchFamily="18" charset="0"/>
            </a:endParaRPr>
          </a:p>
          <a:p>
            <a:pPr algn="just"/>
            <a:endParaRPr lang="fr-FR" sz="2800" dirty="0"/>
          </a:p>
        </p:txBody>
      </p:sp>
    </p:spTree>
    <p:extLst>
      <p:ext uri="{BB962C8B-B14F-4D97-AF65-F5344CB8AC3E}">
        <p14:creationId xmlns:p14="http://schemas.microsoft.com/office/powerpoint/2010/main" val="2906933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4139" y="260648"/>
            <a:ext cx="7831706" cy="600018"/>
          </a:xfrm>
        </p:spPr>
        <p:txBody>
          <a:bodyPr>
            <a:normAutofit/>
          </a:bodyPr>
          <a:lstStyle/>
          <a:p>
            <a:r>
              <a:rPr lang="fr-FR" sz="2800" b="1" dirty="0">
                <a:latin typeface="Times New Roman" pitchFamily="18" charset="0"/>
                <a:cs typeface="Times New Roman" pitchFamily="18" charset="0"/>
              </a:rPr>
              <a:t>ELIMINATION DES DECHETS SANITAIRES</a:t>
            </a:r>
            <a:endParaRPr lang="fr-FR" sz="2800" dirty="0"/>
          </a:p>
        </p:txBody>
      </p:sp>
      <p:sp>
        <p:nvSpPr>
          <p:cNvPr id="3" name="Espace réservé du contenu 2"/>
          <p:cNvSpPr>
            <a:spLocks noGrp="1"/>
          </p:cNvSpPr>
          <p:nvPr>
            <p:ph idx="1"/>
          </p:nvPr>
        </p:nvSpPr>
        <p:spPr>
          <a:xfrm>
            <a:off x="251520" y="860666"/>
            <a:ext cx="8496944" cy="5997334"/>
          </a:xfrm>
        </p:spPr>
        <p:txBody>
          <a:bodyPr>
            <a:noAutofit/>
          </a:bodyPr>
          <a:lstStyle/>
          <a:p>
            <a:r>
              <a:rPr lang="fr-FR" altLang="fr-FR" sz="2800" dirty="0">
                <a:latin typeface="Times New Roman" panose="02020603050405020304" pitchFamily="18" charset="0"/>
                <a:cs typeface="Times New Roman" panose="02020603050405020304" pitchFamily="18" charset="0"/>
              </a:rPr>
              <a:t>Les déchets sanitaires de la </a:t>
            </a:r>
            <a:r>
              <a:rPr lang="fr-FR" altLang="fr-FR" sz="2800" b="1" dirty="0">
                <a:latin typeface="Times New Roman" panose="02020603050405020304" pitchFamily="18" charset="0"/>
                <a:cs typeface="Times New Roman" panose="02020603050405020304" pitchFamily="18" charset="0"/>
              </a:rPr>
              <a:t>catégorie 1</a:t>
            </a:r>
            <a:r>
              <a:rPr lang="fr-FR" altLang="fr-FR" sz="2800" dirty="0">
                <a:latin typeface="Times New Roman" panose="02020603050405020304" pitchFamily="18" charset="0"/>
                <a:cs typeface="Times New Roman" panose="02020603050405020304" pitchFamily="18" charset="0"/>
              </a:rPr>
              <a:t> sont </a:t>
            </a:r>
            <a:r>
              <a:rPr lang="fr-FR" altLang="fr-FR" sz="2800" b="1" dirty="0">
                <a:latin typeface="Times New Roman" panose="02020603050405020304" pitchFamily="18" charset="0"/>
                <a:cs typeface="Times New Roman" panose="02020603050405020304" pitchFamily="18" charset="0"/>
              </a:rPr>
              <a:t>traités comme des déchets ménagers</a:t>
            </a:r>
            <a:r>
              <a:rPr lang="fr-FR" altLang="fr-FR" sz="2800" dirty="0">
                <a:latin typeface="Times New Roman" panose="02020603050405020304" pitchFamily="18" charset="0"/>
                <a:cs typeface="Times New Roman" panose="02020603050405020304" pitchFamily="18" charset="0"/>
              </a:rPr>
              <a:t>, conformément à la réglementation en vigueur. </a:t>
            </a:r>
            <a:r>
              <a:rPr lang="fr-FR" sz="2800" dirty="0">
                <a:latin typeface="Times New Roman" pitchFamily="18" charset="0"/>
                <a:cs typeface="Times New Roman" pitchFamily="18" charset="0"/>
              </a:rPr>
              <a:t>Ils sont collectés par la collecte traditionnelle des ordures ménagères résiduelles ..</a:t>
            </a:r>
            <a:endParaRPr lang="fr-FR" altLang="fr-FR" sz="2800" dirty="0">
              <a:latin typeface="Times New Roman" panose="02020603050405020304" pitchFamily="18" charset="0"/>
              <a:cs typeface="Times New Roman" panose="02020603050405020304" pitchFamily="18" charset="0"/>
            </a:endParaRPr>
          </a:p>
          <a:p>
            <a:pPr marL="0" indent="0">
              <a:buNone/>
            </a:pPr>
            <a:endParaRPr lang="fr-FR" altLang="fr-FR" sz="800" dirty="0">
              <a:latin typeface="Times New Roman" panose="02020603050405020304" pitchFamily="18" charset="0"/>
              <a:cs typeface="Times New Roman" panose="02020603050405020304" pitchFamily="18" charset="0"/>
            </a:endParaRPr>
          </a:p>
          <a:p>
            <a:r>
              <a:rPr lang="fr-FR" altLang="fr-FR" sz="2800" dirty="0">
                <a:latin typeface="Times New Roman" panose="02020603050405020304" pitchFamily="18" charset="0"/>
                <a:cs typeface="Times New Roman" panose="02020603050405020304" pitchFamily="18" charset="0"/>
              </a:rPr>
              <a:t>Les déchets sanitaires de la </a:t>
            </a:r>
            <a:r>
              <a:rPr lang="fr-FR" altLang="fr-FR" sz="2800" b="1" dirty="0">
                <a:latin typeface="Times New Roman" panose="02020603050405020304" pitchFamily="18" charset="0"/>
                <a:cs typeface="Times New Roman" panose="02020603050405020304" pitchFamily="18" charset="0"/>
              </a:rPr>
              <a:t>catégorie 2a </a:t>
            </a:r>
            <a:r>
              <a:rPr lang="fr-FR" altLang="fr-FR" sz="2800" b="1" dirty="0" smtClean="0">
                <a:latin typeface="Times New Roman" panose="02020603050405020304" pitchFamily="18" charset="0"/>
                <a:cs typeface="Times New Roman" panose="02020603050405020304" pitchFamily="18" charset="0"/>
              </a:rPr>
              <a:t>(ex: cadavres d’animaux, sang, produits de conception) </a:t>
            </a:r>
            <a:r>
              <a:rPr lang="fr-FR" altLang="fr-FR" sz="2800" dirty="0" smtClean="0">
                <a:latin typeface="Times New Roman" panose="02020603050405020304" pitchFamily="18" charset="0"/>
                <a:cs typeface="Times New Roman" panose="02020603050405020304" pitchFamily="18" charset="0"/>
              </a:rPr>
              <a:t>doivent </a:t>
            </a:r>
            <a:r>
              <a:rPr lang="fr-FR" altLang="fr-FR" sz="2800" dirty="0">
                <a:latin typeface="Times New Roman" panose="02020603050405020304" pitchFamily="18" charset="0"/>
                <a:cs typeface="Times New Roman" panose="02020603050405020304" pitchFamily="18" charset="0"/>
              </a:rPr>
              <a:t>être éliminés </a:t>
            </a:r>
            <a:r>
              <a:rPr lang="fr-FR" altLang="fr-FR" sz="2800" b="1" dirty="0">
                <a:latin typeface="Times New Roman" panose="02020603050405020304" pitchFamily="18" charset="0"/>
                <a:cs typeface="Times New Roman" panose="02020603050405020304" pitchFamily="18" charset="0"/>
              </a:rPr>
              <a:t>par incinération</a:t>
            </a:r>
            <a:r>
              <a:rPr lang="fr-FR" altLang="fr-FR" sz="2800" dirty="0">
                <a:latin typeface="Times New Roman" panose="02020603050405020304" pitchFamily="18" charset="0"/>
                <a:cs typeface="Times New Roman" panose="02020603050405020304" pitchFamily="18" charset="0"/>
              </a:rPr>
              <a:t>.</a:t>
            </a:r>
            <a:r>
              <a:rPr lang="fr-FR" altLang="fr-FR" sz="2800" b="1" dirty="0">
                <a:latin typeface="Times New Roman" panose="02020603050405020304" pitchFamily="18" charset="0"/>
                <a:cs typeface="Times New Roman" panose="02020603050405020304" pitchFamily="18" charset="0"/>
              </a:rPr>
              <a:t> </a:t>
            </a:r>
          </a:p>
          <a:p>
            <a:pPr algn="just"/>
            <a:r>
              <a:rPr lang="fr-FR" altLang="fr-FR" sz="2800" dirty="0" smtClean="0">
                <a:latin typeface="Times New Roman" panose="02020603050405020304" pitchFamily="18" charset="0"/>
                <a:cs typeface="Times New Roman" panose="02020603050405020304" pitchFamily="18" charset="0"/>
              </a:rPr>
              <a:t>Les </a:t>
            </a:r>
            <a:r>
              <a:rPr lang="fr-FR" altLang="fr-FR" sz="2800" dirty="0">
                <a:latin typeface="Times New Roman" panose="02020603050405020304" pitchFamily="18" charset="0"/>
                <a:cs typeface="Times New Roman" panose="02020603050405020304" pitchFamily="18" charset="0"/>
              </a:rPr>
              <a:t>déchets sanitaires de </a:t>
            </a:r>
            <a:r>
              <a:rPr lang="fr-FR" altLang="fr-FR" sz="2800" b="1" dirty="0">
                <a:latin typeface="Times New Roman" panose="02020603050405020304" pitchFamily="18" charset="0"/>
                <a:cs typeface="Times New Roman" panose="02020603050405020304" pitchFamily="18" charset="0"/>
              </a:rPr>
              <a:t>catégories </a:t>
            </a:r>
            <a:r>
              <a:rPr lang="fr-FR" altLang="fr-FR" sz="2800" b="1" dirty="0" smtClean="0">
                <a:latin typeface="Times New Roman" panose="02020603050405020304" pitchFamily="18" charset="0"/>
                <a:cs typeface="Times New Roman" panose="02020603050405020304" pitchFamily="18" charset="0"/>
              </a:rPr>
              <a:t>2b (objets piquants ou coupants infectés) </a:t>
            </a:r>
            <a:r>
              <a:rPr lang="fr-FR" altLang="fr-FR" sz="2800" b="1" dirty="0">
                <a:latin typeface="Times New Roman" panose="02020603050405020304" pitchFamily="18" charset="0"/>
                <a:cs typeface="Times New Roman" panose="02020603050405020304" pitchFamily="18" charset="0"/>
              </a:rPr>
              <a:t>et </a:t>
            </a:r>
            <a:r>
              <a:rPr lang="fr-FR" altLang="fr-FR" sz="2800" b="1" dirty="0" smtClean="0">
                <a:latin typeface="Times New Roman" panose="02020603050405020304" pitchFamily="18" charset="0"/>
                <a:cs typeface="Times New Roman" panose="02020603050405020304" pitchFamily="18" charset="0"/>
              </a:rPr>
              <a:t>3 (médicaments périmés) </a:t>
            </a:r>
            <a:r>
              <a:rPr lang="fr-FR" altLang="fr-FR" sz="2800" dirty="0">
                <a:latin typeface="Times New Roman" panose="02020603050405020304" pitchFamily="18" charset="0"/>
                <a:cs typeface="Times New Roman" panose="02020603050405020304" pitchFamily="18" charset="0"/>
              </a:rPr>
              <a:t>doivent être traités soit </a:t>
            </a:r>
            <a:r>
              <a:rPr lang="fr-FR" altLang="fr-FR" sz="2800" b="1" dirty="0">
                <a:latin typeface="Times New Roman" panose="02020603050405020304" pitchFamily="18" charset="0"/>
                <a:cs typeface="Times New Roman" panose="02020603050405020304" pitchFamily="18" charset="0"/>
              </a:rPr>
              <a:t>par banalisation soit par incinération</a:t>
            </a:r>
            <a:r>
              <a:rPr lang="fr-FR" altLang="fr-FR" sz="2800" dirty="0">
                <a:latin typeface="Times New Roman" panose="02020603050405020304" pitchFamily="18" charset="0"/>
                <a:cs typeface="Times New Roman" panose="02020603050405020304" pitchFamily="18" charset="0"/>
              </a:rPr>
              <a:t>.</a:t>
            </a:r>
          </a:p>
          <a:p>
            <a:endParaRPr lang="fr-FR" sz="2800" dirty="0">
              <a:latin typeface="Times New Roman" pitchFamily="18" charset="0"/>
              <a:cs typeface="Times New Roman" pitchFamily="18" charset="0"/>
            </a:endParaRPr>
          </a:p>
        </p:txBody>
      </p:sp>
    </p:spTree>
    <p:extLst>
      <p:ext uri="{BB962C8B-B14F-4D97-AF65-F5344CB8AC3E}">
        <p14:creationId xmlns:p14="http://schemas.microsoft.com/office/powerpoint/2010/main" val="40612302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332656"/>
            <a:ext cx="8568952" cy="5915751"/>
          </a:xfrm>
        </p:spPr>
        <p:txBody>
          <a:bodyPr>
            <a:noAutofit/>
          </a:bodyPr>
          <a:lstStyle/>
          <a:p>
            <a:r>
              <a:rPr lang="fr-FR" sz="3000" dirty="0">
                <a:latin typeface="Times New Roman" pitchFamily="18" charset="0"/>
                <a:cs typeface="Times New Roman" pitchFamily="18" charset="0"/>
              </a:rPr>
              <a:t>L’incinération est le processus de destruction d’un matériau en le brûlant. </a:t>
            </a:r>
          </a:p>
          <a:p>
            <a:r>
              <a:rPr lang="fr-FR" sz="3000" dirty="0">
                <a:latin typeface="Times New Roman" pitchFamily="18" charset="0"/>
                <a:cs typeface="Times New Roman" pitchFamily="18" charset="0"/>
              </a:rPr>
              <a:t>L’incinération est connue pour être une méthode pour se débarrasser des déchets contaminés, comme les déchets médicaux biologiques. </a:t>
            </a:r>
          </a:p>
          <a:p>
            <a:r>
              <a:rPr lang="fr-FR" sz="3000" dirty="0">
                <a:latin typeface="Times New Roman" pitchFamily="18" charset="0"/>
                <a:cs typeface="Times New Roman" pitchFamily="18" charset="0"/>
              </a:rPr>
              <a:t>D’autres façons de détruire les déchets , qui utilisent aussi l’exposition des déchets à haute température pour les traiter thermiquement.</a:t>
            </a:r>
          </a:p>
        </p:txBody>
      </p:sp>
    </p:spTree>
    <p:extLst>
      <p:ext uri="{BB962C8B-B14F-4D97-AF65-F5344CB8AC3E}">
        <p14:creationId xmlns:p14="http://schemas.microsoft.com/office/powerpoint/2010/main" val="2823645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15616" y="1700808"/>
            <a:ext cx="6711654" cy="4195481"/>
          </a:xfrm>
        </p:spPr>
        <p:txBody>
          <a:bodyPr/>
          <a:lstStyle/>
          <a:p>
            <a:pPr marL="0" indent="0">
              <a:buNone/>
            </a:pPr>
            <a:endParaRPr lang="fr-FR" dirty="0">
              <a:latin typeface="Times New Roman" panose="02020603050405020304" pitchFamily="18" charset="0"/>
              <a:cs typeface="Times New Roman" panose="02020603050405020304" pitchFamily="18" charset="0"/>
            </a:endParaRPr>
          </a:p>
          <a:p>
            <a:pPr marL="0" indent="0">
              <a:buNone/>
            </a:pPr>
            <a:endParaRPr lang="fr-FR" dirty="0">
              <a:latin typeface="Times New Roman" panose="02020603050405020304" pitchFamily="18" charset="0"/>
              <a:cs typeface="Times New Roman" panose="02020603050405020304" pitchFamily="18" charset="0"/>
            </a:endParaRPr>
          </a:p>
          <a:p>
            <a:pPr marL="0" indent="0">
              <a:buNone/>
            </a:pPr>
            <a:endParaRPr lang="fr-FR" dirty="0">
              <a:latin typeface="Times New Roman" panose="02020603050405020304" pitchFamily="18" charset="0"/>
              <a:cs typeface="Times New Roman" panose="02020603050405020304" pitchFamily="18" charset="0"/>
            </a:endParaRPr>
          </a:p>
          <a:p>
            <a:pPr marL="0" indent="0">
              <a:buNone/>
            </a:pPr>
            <a:endParaRPr lang="fr-FR" dirty="0">
              <a:latin typeface="Times New Roman" panose="02020603050405020304" pitchFamily="18" charset="0"/>
              <a:cs typeface="Times New Roman" panose="02020603050405020304" pitchFamily="18" charset="0"/>
            </a:endParaRPr>
          </a:p>
          <a:p>
            <a:pPr marL="0" indent="0" algn="ctr">
              <a:buNone/>
            </a:pPr>
            <a:r>
              <a:rPr lang="fr-FR" sz="3600" b="1" dirty="0">
                <a:latin typeface="Times New Roman" panose="02020603050405020304" pitchFamily="18" charset="0"/>
                <a:cs typeface="Times New Roman" panose="02020603050405020304" pitchFamily="18" charset="0"/>
              </a:rPr>
              <a:t>JE VOUS REMERCIE</a:t>
            </a:r>
          </a:p>
        </p:txBody>
      </p:sp>
    </p:spTree>
    <p:extLst>
      <p:ext uri="{BB962C8B-B14F-4D97-AF65-F5344CB8AC3E}">
        <p14:creationId xmlns:p14="http://schemas.microsoft.com/office/powerpoint/2010/main" val="3610520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2203</TotalTime>
  <Words>517</Words>
  <Application>Microsoft Office PowerPoint</Application>
  <PresentationFormat>Affichage à l'écran (4:3)</PresentationFormat>
  <Paragraphs>98</Paragraphs>
  <Slides>19</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19</vt:i4>
      </vt:variant>
    </vt:vector>
  </HeadingPairs>
  <TitlesOfParts>
    <vt:vector size="26" baseType="lpstr">
      <vt:lpstr>Arial</vt:lpstr>
      <vt:lpstr>Calibri</vt:lpstr>
      <vt:lpstr>Century Gothic</vt:lpstr>
      <vt:lpstr>Times New Roman</vt:lpstr>
      <vt:lpstr>Wingdings</vt:lpstr>
      <vt:lpstr>Wingdings 3</vt:lpstr>
      <vt:lpstr>Ion</vt:lpstr>
      <vt:lpstr>Filière d’élimination des déchets</vt:lpstr>
      <vt:lpstr>OBJECTIFS</vt:lpstr>
      <vt:lpstr>Définitions</vt:lpstr>
      <vt:lpstr>Présentation PowerPoint</vt:lpstr>
      <vt:lpstr>Présentation PowerPoint</vt:lpstr>
      <vt:lpstr>Présentation PowerPoint</vt:lpstr>
      <vt:lpstr>Présentation PowerPoint</vt:lpstr>
      <vt:lpstr>Présentation PowerPoint</vt:lpstr>
      <vt:lpstr>La gestion des déchets</vt:lpstr>
      <vt:lpstr>Présentation PowerPoint</vt:lpstr>
      <vt:lpstr>Filière d’élimination des déchets</vt:lpstr>
      <vt:lpstr>Présentation PowerPoint</vt:lpstr>
      <vt:lpstr>Entreposage</vt:lpstr>
      <vt:lpstr>Présentation PowerPoint</vt:lpstr>
      <vt:lpstr>Décharge  </vt:lpstr>
      <vt:lpstr>Présentation PowerPoint</vt:lpstr>
      <vt:lpstr>ELIMINATION DES DECHETS SANITAIRES</vt:lpstr>
      <vt:lpstr>Présentation PowerPoint</vt:lpstr>
      <vt:lpstr>Présentation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Filière d’élimination des déchets</dc:title>
  <dc:creator>TOSHIBA</dc:creator>
  <cp:lastModifiedBy>Maman Yessoh</cp:lastModifiedBy>
  <cp:revision>115</cp:revision>
  <dcterms:created xsi:type="dcterms:W3CDTF">2016-03-22T10:04:22Z</dcterms:created>
  <dcterms:modified xsi:type="dcterms:W3CDTF">2024-01-17T09:54:30Z</dcterms:modified>
</cp:coreProperties>
</file>