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6.xml" ContentType="application/vnd.openxmlformats-officedocument.presentationml.notesSlide+xml"/>
  <Override PartName="/ppt/tags/tag6.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Lst>
  <p:notesMasterIdLst>
    <p:notesMasterId r:id="rId60"/>
  </p:notesMasterIdLst>
  <p:sldIdLst>
    <p:sldId id="257" r:id="rId3"/>
    <p:sldId id="258" r:id="rId4"/>
    <p:sldId id="309" r:id="rId5"/>
    <p:sldId id="263" r:id="rId6"/>
    <p:sldId id="260" r:id="rId7"/>
    <p:sldId id="261" r:id="rId8"/>
    <p:sldId id="262" r:id="rId9"/>
    <p:sldId id="280" r:id="rId10"/>
    <p:sldId id="281" r:id="rId11"/>
    <p:sldId id="316" r:id="rId12"/>
    <p:sldId id="317" r:id="rId13"/>
    <p:sldId id="318" r:id="rId14"/>
    <p:sldId id="288" r:id="rId15"/>
    <p:sldId id="289" r:id="rId16"/>
    <p:sldId id="290" r:id="rId17"/>
    <p:sldId id="291" r:id="rId18"/>
    <p:sldId id="292" r:id="rId19"/>
    <p:sldId id="293" r:id="rId20"/>
    <p:sldId id="294" r:id="rId21"/>
    <p:sldId id="295" r:id="rId22"/>
    <p:sldId id="296" r:id="rId23"/>
    <p:sldId id="297" r:id="rId24"/>
    <p:sldId id="298" r:id="rId25"/>
    <p:sldId id="310" r:id="rId26"/>
    <p:sldId id="311" r:id="rId27"/>
    <p:sldId id="312" r:id="rId28"/>
    <p:sldId id="313" r:id="rId29"/>
    <p:sldId id="268" r:id="rId30"/>
    <p:sldId id="264" r:id="rId31"/>
    <p:sldId id="265" r:id="rId32"/>
    <p:sldId id="305" r:id="rId33"/>
    <p:sldId id="306" r:id="rId34"/>
    <p:sldId id="266" r:id="rId35"/>
    <p:sldId id="267" r:id="rId36"/>
    <p:sldId id="307" r:id="rId37"/>
    <p:sldId id="269" r:id="rId38"/>
    <p:sldId id="270" r:id="rId39"/>
    <p:sldId id="271" r:id="rId40"/>
    <p:sldId id="314" r:id="rId41"/>
    <p:sldId id="273" r:id="rId42"/>
    <p:sldId id="274" r:id="rId43"/>
    <p:sldId id="275" r:id="rId44"/>
    <p:sldId id="276" r:id="rId45"/>
    <p:sldId id="277" r:id="rId46"/>
    <p:sldId id="278" r:id="rId47"/>
    <p:sldId id="279" r:id="rId48"/>
    <p:sldId id="308" r:id="rId49"/>
    <p:sldId id="299" r:id="rId50"/>
    <p:sldId id="283" r:id="rId51"/>
    <p:sldId id="284" r:id="rId52"/>
    <p:sldId id="285" r:id="rId53"/>
    <p:sldId id="286" r:id="rId54"/>
    <p:sldId id="315" r:id="rId55"/>
    <p:sldId id="287" r:id="rId56"/>
    <p:sldId id="301" r:id="rId57"/>
    <p:sldId id="302" r:id="rId58"/>
    <p:sldId id="303" r:id="rId5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147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9AF11B-2E8D-4FCE-A525-D69E25EA2E63}" type="datetimeFigureOut">
              <a:rPr lang="fr-FR" smtClean="0"/>
              <a:t>05/02/2023</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BFE11B-E1A4-4B20-9B30-88B7F56C85A1}" type="slidenum">
              <a:rPr lang="fr-FR" smtClean="0"/>
              <a:t>‹N°›</a:t>
            </a:fld>
            <a:endParaRPr lang="fr-FR"/>
          </a:p>
        </p:txBody>
      </p:sp>
    </p:spTree>
    <p:extLst>
      <p:ext uri="{BB962C8B-B14F-4D97-AF65-F5344CB8AC3E}">
        <p14:creationId xmlns:p14="http://schemas.microsoft.com/office/powerpoint/2010/main" val="364556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ce réservé de l'image des diapositives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1843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49EAF6-A7B8-4B1B-9C95-0C782053605E}" type="slidenum">
              <a:rPr lang="fr-FR" altLang="fr-FR" sz="1300" smtClean="0">
                <a:solidFill>
                  <a:srgbClr val="000000"/>
                </a:solidFill>
              </a:rPr>
              <a:pPr>
                <a:spcBef>
                  <a:spcPct val="0"/>
                </a:spcBef>
              </a:pPr>
              <a:t>1</a:t>
            </a:fld>
            <a:endParaRPr lang="fr-FR" altLang="fr-FR" sz="1300">
              <a:solidFill>
                <a:srgbClr val="000000"/>
              </a:solidFill>
            </a:endParaRPr>
          </a:p>
        </p:txBody>
      </p:sp>
      <p:sp>
        <p:nvSpPr>
          <p:cNvPr id="197637" name="Espace réservé du pied de page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it-IT">
                <a:solidFill>
                  <a:srgbClr val="000000"/>
                </a:solidFill>
              </a:rPr>
              <a:t>Dr. SANOGO A. Alain  Mobile: 07974846  E-mail: alainsanogo@yahoo.fr</a:t>
            </a:r>
            <a:endParaRPr lang="fr-FR" dirty="0">
              <a:solidFill>
                <a:srgbClr val="000000"/>
              </a:solidFill>
            </a:endParaRPr>
          </a:p>
        </p:txBody>
      </p:sp>
    </p:spTree>
    <p:extLst>
      <p:ext uri="{BB962C8B-B14F-4D97-AF65-F5344CB8AC3E}">
        <p14:creationId xmlns:p14="http://schemas.microsoft.com/office/powerpoint/2010/main" val="2596165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ce réservé de l'image des diapositives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prstClr val="black"/>
                </a:solidFill>
                <a:effectLst/>
                <a:uLnTx/>
                <a:uFillTx/>
                <a:latin typeface="Calibri" panose="020F0502020204030204"/>
                <a:ea typeface="+mn-ea"/>
                <a:cs typeface="+mn-cs"/>
              </a:rPr>
              <a:t>Dr. SANOGO A. Alain  Mobile: 07974846  E-mail: alainsanogo@yahoo.fr</a:t>
            </a:r>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493" name="Espace réservé du numéro de diapositive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1892510-C280-4458-BB69-E2E23E962F8B}" type="slidenum">
              <a:rPr kumimoji="0" lang="fr-FR" altLang="fr-FR"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9</a:t>
            </a:fld>
            <a:endParaRPr kumimoji="0" lang="fr-FR" altLang="fr-FR"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08389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ce réservé de l'image des diapositives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prstClr val="black"/>
                </a:solidFill>
                <a:effectLst/>
                <a:uLnTx/>
                <a:uFillTx/>
                <a:latin typeface="Calibri" panose="020F0502020204030204"/>
                <a:ea typeface="+mn-ea"/>
                <a:cs typeface="+mn-cs"/>
              </a:rPr>
              <a:t>Dr. SANOGO A. Alain  Mobile: 07974846  E-mail: alainsanogo@yahoo.fr</a:t>
            </a:r>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493" name="Espace réservé du numéro de diapositive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1892510-C280-4458-BB69-E2E23E962F8B}" type="slidenum">
              <a:rPr kumimoji="0" lang="fr-FR" altLang="fr-FR"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10</a:t>
            </a:fld>
            <a:endParaRPr kumimoji="0" lang="fr-FR" altLang="fr-FR"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15285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ce réservé de l'image des diapositives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prstClr val="black"/>
                </a:solidFill>
                <a:effectLst/>
                <a:uLnTx/>
                <a:uFillTx/>
                <a:latin typeface="Calibri" panose="020F0502020204030204"/>
                <a:ea typeface="+mn-ea"/>
                <a:cs typeface="+mn-cs"/>
              </a:rPr>
              <a:t>Dr. SANOGO A. Alain  Mobile: 07974846  E-mail: alainsanogo@yahoo.fr</a:t>
            </a:r>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493" name="Espace réservé du numéro de diapositive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1892510-C280-4458-BB69-E2E23E962F8B}" type="slidenum">
              <a:rPr kumimoji="0" lang="fr-FR" altLang="fr-FR"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11</a:t>
            </a:fld>
            <a:endParaRPr kumimoji="0" lang="fr-FR" altLang="fr-FR"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27505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ce réservé de l'image des diapositives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prstClr val="black"/>
                </a:solidFill>
                <a:effectLst/>
                <a:uLnTx/>
                <a:uFillTx/>
                <a:latin typeface="Calibri" panose="020F0502020204030204"/>
                <a:ea typeface="+mn-ea"/>
                <a:cs typeface="+mn-cs"/>
              </a:rPr>
              <a:t>Dr. SANOGO A. Alain  Mobile: 07974846  E-mail: alainsanogo@yahoo.fr</a:t>
            </a:r>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493" name="Espace réservé du numéro de diapositive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1892510-C280-4458-BB69-E2E23E962F8B}" type="slidenum">
              <a:rPr kumimoji="0" lang="fr-FR" altLang="fr-FR"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12</a:t>
            </a:fld>
            <a:endParaRPr kumimoji="0" lang="fr-FR" altLang="fr-FR"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36449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028ACC-1BEE-4D5E-B315-AFFB66EBFF09}" type="slidenum">
              <a:rPr kumimoji="0" lang="fr-FR" altLang="fr-FR"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20</a:t>
            </a:fld>
            <a:endParaRPr kumimoji="0" lang="fr-FR" altLang="fr-FR"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78851" name="Rectangle 2"/>
          <p:cNvSpPr>
            <a:spLocks noGrp="1" noRot="1" noChangeAspect="1" noChangeArrowheads="1" noTextEdit="1"/>
          </p:cNvSpPr>
          <p:nvPr>
            <p:ph type="sldImg"/>
          </p:nvPr>
        </p:nvSpPr>
        <p:spPr bwMode="auto">
          <a:xfrm>
            <a:off x="993775" y="768350"/>
            <a:ext cx="5116513"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2" name="Rectangle 3"/>
          <p:cNvSpPr>
            <a:spLocks noGrp="1" noChangeArrowheads="1"/>
          </p:cNvSpPr>
          <p:nvPr>
            <p:ph type="body" idx="1"/>
          </p:nvPr>
        </p:nvSpPr>
        <p:spPr bwMode="auto">
          <a:xfrm>
            <a:off x="947738" y="4860925"/>
            <a:ext cx="5203825"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Tree>
    <p:extLst>
      <p:ext uri="{BB962C8B-B14F-4D97-AF65-F5344CB8AC3E}">
        <p14:creationId xmlns:p14="http://schemas.microsoft.com/office/powerpoint/2010/main" val="1909777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6A465EFF-CB04-4A92-A8E3-D5F98E0F92BB}" type="slidenum">
              <a:rPr kumimoji="0" lang="fr-FR" altLang="fr-FR"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21</a:t>
            </a:fld>
            <a:endParaRPr kumimoji="0" lang="fr-FR" altLang="fr-FR"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0899" name="Rectangle 2"/>
          <p:cNvSpPr>
            <a:spLocks noGrp="1" noRot="1" noChangeAspect="1" noChangeArrowheads="1" noTextEdit="1"/>
          </p:cNvSpPr>
          <p:nvPr>
            <p:ph type="sldImg"/>
          </p:nvPr>
        </p:nvSpPr>
        <p:spPr bwMode="auto">
          <a:xfrm>
            <a:off x="993775" y="768350"/>
            <a:ext cx="5116513"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900" name="Rectangle 3"/>
          <p:cNvSpPr>
            <a:spLocks noGrp="1" noChangeArrowheads="1"/>
          </p:cNvSpPr>
          <p:nvPr>
            <p:ph type="body" idx="1"/>
          </p:nvPr>
        </p:nvSpPr>
        <p:spPr bwMode="auto">
          <a:xfrm>
            <a:off x="947738" y="4860925"/>
            <a:ext cx="5203825"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Tree>
    <p:extLst>
      <p:ext uri="{BB962C8B-B14F-4D97-AF65-F5344CB8AC3E}">
        <p14:creationId xmlns:p14="http://schemas.microsoft.com/office/powerpoint/2010/main" val="3239619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F5ECECC8-C43B-44E9-8C14-0936701D3E15}" type="slidenum">
              <a:rPr kumimoji="0" lang="fr-FR" altLang="fr-FR"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22</a:t>
            </a:fld>
            <a:endParaRPr kumimoji="0" lang="fr-FR" altLang="fr-FR"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2947" name="Rectangle 2"/>
          <p:cNvSpPr>
            <a:spLocks noGrp="1" noRot="1" noChangeAspect="1" noChangeArrowheads="1" noTextEdit="1"/>
          </p:cNvSpPr>
          <p:nvPr>
            <p:ph type="sldImg"/>
          </p:nvPr>
        </p:nvSpPr>
        <p:spPr bwMode="auto">
          <a:xfrm>
            <a:off x="993775" y="768350"/>
            <a:ext cx="5116513"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8" name="Rectangle 3"/>
          <p:cNvSpPr>
            <a:spLocks noGrp="1" noChangeArrowheads="1"/>
          </p:cNvSpPr>
          <p:nvPr>
            <p:ph type="body" idx="1"/>
          </p:nvPr>
        </p:nvSpPr>
        <p:spPr bwMode="auto">
          <a:xfrm>
            <a:off x="947738" y="4860925"/>
            <a:ext cx="5203825"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Tree>
    <p:extLst>
      <p:ext uri="{BB962C8B-B14F-4D97-AF65-F5344CB8AC3E}">
        <p14:creationId xmlns:p14="http://schemas.microsoft.com/office/powerpoint/2010/main" val="2618764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0E6554A-C6C6-4DF3-92CC-109724793564}" type="slidenum">
              <a:rPr kumimoji="0" lang="fr-FR" altLang="fr-FR"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23</a:t>
            </a:fld>
            <a:endParaRPr kumimoji="0" lang="fr-FR" altLang="fr-FR"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4995" name="Rectangle 2"/>
          <p:cNvSpPr>
            <a:spLocks noGrp="1" noRot="1" noChangeAspect="1" noChangeArrowheads="1" noTextEdit="1"/>
          </p:cNvSpPr>
          <p:nvPr>
            <p:ph type="sldImg"/>
          </p:nvPr>
        </p:nvSpPr>
        <p:spPr bwMode="auto">
          <a:xfrm>
            <a:off x="993775" y="768350"/>
            <a:ext cx="5116513"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6" name="Rectangle 3"/>
          <p:cNvSpPr>
            <a:spLocks noGrp="1" noChangeArrowheads="1"/>
          </p:cNvSpPr>
          <p:nvPr>
            <p:ph type="body" idx="1"/>
          </p:nvPr>
        </p:nvSpPr>
        <p:spPr bwMode="auto">
          <a:xfrm>
            <a:off x="947738" y="4860925"/>
            <a:ext cx="5203825"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Tree>
    <p:extLst>
      <p:ext uri="{BB962C8B-B14F-4D97-AF65-F5344CB8AC3E}">
        <p14:creationId xmlns:p14="http://schemas.microsoft.com/office/powerpoint/2010/main" val="2650332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1AAE62-F63F-493F-A754-35B012AEF0CC}" type="slidenum">
              <a:rPr lang="fr-FR" altLang="fr-FR" sz="1300" smtClean="0">
                <a:solidFill>
                  <a:prstClr val="black"/>
                </a:solidFill>
              </a:rPr>
              <a:pPr>
                <a:spcBef>
                  <a:spcPct val="0"/>
                </a:spcBef>
              </a:pPr>
              <a:t>24</a:t>
            </a:fld>
            <a:endParaRPr lang="fr-FR" altLang="fr-FR" sz="1300">
              <a:solidFill>
                <a:prstClr val="black"/>
              </a:solidFill>
            </a:endParaRPr>
          </a:p>
        </p:txBody>
      </p:sp>
      <p:sp>
        <p:nvSpPr>
          <p:cNvPr id="26627" name="Rectangle 2"/>
          <p:cNvSpPr>
            <a:spLocks noGrp="1" noRot="1" noChangeAspect="1" noChangeArrowheads="1" noTextEdit="1"/>
          </p:cNvSpPr>
          <p:nvPr>
            <p:ph type="sldImg"/>
          </p:nvPr>
        </p:nvSpPr>
        <p:spPr bwMode="auto">
          <a:xfrm>
            <a:off x="1581150" y="1212850"/>
            <a:ext cx="3932238" cy="2949575"/>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xfrm>
            <a:off x="944563" y="4862513"/>
            <a:ext cx="5203825" cy="4603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3401" tIns="57457" rIns="113401" bIns="57457" numCol="1" anchor="t" anchorCtr="0" compatLnSpc="1">
            <a:prstTxWarp prst="textNoShape">
              <a:avLst/>
            </a:prstTxWarp>
          </a:bodyPr>
          <a:lstStyle/>
          <a:p>
            <a:pPr eaLnBrk="1" hangingPunct="1">
              <a:spcBef>
                <a:spcPct val="0"/>
              </a:spcBef>
            </a:pPr>
            <a:endParaRPr lang="fr-FR" altLang="fr-FR"/>
          </a:p>
        </p:txBody>
      </p:sp>
    </p:spTree>
    <p:extLst>
      <p:ext uri="{BB962C8B-B14F-4D97-AF65-F5344CB8AC3E}">
        <p14:creationId xmlns:p14="http://schemas.microsoft.com/office/powerpoint/2010/main" val="386375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F4DA35-4A94-4F0B-9665-A0235FE84696}" type="slidenum">
              <a:rPr lang="fr-FR" altLang="fr-FR" sz="1300" smtClean="0">
                <a:solidFill>
                  <a:prstClr val="black"/>
                </a:solidFill>
              </a:rPr>
              <a:pPr>
                <a:spcBef>
                  <a:spcPct val="0"/>
                </a:spcBef>
              </a:pPr>
              <a:t>25</a:t>
            </a:fld>
            <a:endParaRPr lang="fr-FR" altLang="fr-FR" sz="1300">
              <a:solidFill>
                <a:prstClr val="black"/>
              </a:solidFill>
            </a:endParaRPr>
          </a:p>
        </p:txBody>
      </p:sp>
      <p:sp>
        <p:nvSpPr>
          <p:cNvPr id="28675"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fr-FR" altLang="fr-FR"/>
          </a:p>
        </p:txBody>
      </p:sp>
    </p:spTree>
    <p:extLst>
      <p:ext uri="{BB962C8B-B14F-4D97-AF65-F5344CB8AC3E}">
        <p14:creationId xmlns:p14="http://schemas.microsoft.com/office/powerpoint/2010/main" val="3497972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5E3F80D-D847-45CF-AE7F-0DE0CDAD5C5A}" type="slidenum">
              <a:rPr lang="fr-FR" altLang="fr-FR" sz="1300" smtClean="0">
                <a:solidFill>
                  <a:prstClr val="black"/>
                </a:solidFill>
              </a:rPr>
              <a:pPr>
                <a:spcBef>
                  <a:spcPct val="0"/>
                </a:spcBef>
              </a:pPr>
              <a:t>26</a:t>
            </a:fld>
            <a:endParaRPr lang="fr-FR" altLang="fr-FR" sz="1300">
              <a:solidFill>
                <a:prstClr val="black"/>
              </a:solidFill>
            </a:endParaRPr>
          </a:p>
        </p:txBody>
      </p:sp>
      <p:sp>
        <p:nvSpPr>
          <p:cNvPr id="30723"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buFont typeface="Wingdings" panose="05000000000000000000" pitchFamily="2" charset="2"/>
              <a:buNone/>
            </a:pPr>
            <a:r>
              <a:rPr lang="fr-FR" altLang="fr-FR">
                <a:solidFill>
                  <a:schemeClr val="bg2"/>
                </a:solidFill>
                <a:latin typeface="Comic Sans MS" panose="030F0702030302020204" pitchFamily="66" charset="0"/>
              </a:rPr>
              <a:t>Apparemment, le souci de la qualité semble être aussi vieux que le monde :</a:t>
            </a:r>
          </a:p>
          <a:p>
            <a:pPr eaLnBrk="1" hangingPunct="1">
              <a:lnSpc>
                <a:spcPct val="80000"/>
              </a:lnSpc>
              <a:buFont typeface="Wingdings" panose="05000000000000000000" pitchFamily="2" charset="2"/>
              <a:buNone/>
            </a:pPr>
            <a:r>
              <a:rPr lang="fr-FR" altLang="fr-FR">
                <a:solidFill>
                  <a:schemeClr val="bg2"/>
                </a:solidFill>
                <a:latin typeface="Comic Sans MS" panose="030F0702030302020204" pitchFamily="66" charset="0"/>
              </a:rPr>
              <a:t>                                                                                                                         </a:t>
            </a:r>
          </a:p>
          <a:p>
            <a:pPr eaLnBrk="1" hangingPunct="1">
              <a:lnSpc>
                <a:spcPct val="80000"/>
              </a:lnSpc>
            </a:pPr>
            <a:r>
              <a:rPr lang="fr-FR" altLang="fr-FR">
                <a:solidFill>
                  <a:schemeClr val="bg2"/>
                </a:solidFill>
                <a:latin typeface="Comic Sans MS" panose="030F0702030302020204" pitchFamily="66" charset="0"/>
              </a:rPr>
              <a:t>Dans genèse I,1 il est écrit «  Au troisième jour de la création, Dieu appela le continent  »terre » et la masse des eaux «mers » et Dieu vit que cela était bon ».</a:t>
            </a:r>
          </a:p>
          <a:p>
            <a:pPr eaLnBrk="1" hangingPunct="1">
              <a:lnSpc>
                <a:spcPct val="80000"/>
              </a:lnSpc>
              <a:buFont typeface="Wingdings" panose="05000000000000000000" pitchFamily="2" charset="2"/>
              <a:buNone/>
            </a:pPr>
            <a:endParaRPr lang="fr-FR" altLang="fr-FR">
              <a:solidFill>
                <a:schemeClr val="bg2"/>
              </a:solidFill>
              <a:latin typeface="Comic Sans MS" panose="030F0702030302020204" pitchFamily="66" charset="0"/>
            </a:endParaRPr>
          </a:p>
          <a:p>
            <a:pPr eaLnBrk="1" hangingPunct="1">
              <a:lnSpc>
                <a:spcPct val="80000"/>
              </a:lnSpc>
            </a:pPr>
            <a:r>
              <a:rPr lang="fr-FR" altLang="fr-FR">
                <a:solidFill>
                  <a:schemeClr val="bg2"/>
                </a:solidFill>
                <a:latin typeface="Comic Sans MS" panose="030F0702030302020204" pitchFamily="66" charset="0"/>
              </a:rPr>
              <a:t>Ne serait- ce pas là le premier contrôle de conformité ?!…</a:t>
            </a:r>
          </a:p>
          <a:p>
            <a:pPr eaLnBrk="1" hangingPunct="1">
              <a:lnSpc>
                <a:spcPct val="80000"/>
              </a:lnSpc>
              <a:buFont typeface="Wingdings" panose="05000000000000000000" pitchFamily="2" charset="2"/>
              <a:buNone/>
            </a:pPr>
            <a:r>
              <a:rPr lang="fr-FR" altLang="fr-FR">
                <a:solidFill>
                  <a:schemeClr val="bg2"/>
                </a:solidFill>
                <a:latin typeface="Comic Sans MS" panose="030F0702030302020204" pitchFamily="66" charset="0"/>
              </a:rPr>
              <a:t>                    </a:t>
            </a:r>
          </a:p>
          <a:p>
            <a:pPr eaLnBrk="1" hangingPunct="1">
              <a:lnSpc>
                <a:spcPct val="80000"/>
              </a:lnSpc>
            </a:pPr>
            <a:r>
              <a:rPr lang="fr-FR" altLang="fr-FR">
                <a:solidFill>
                  <a:schemeClr val="bg2"/>
                </a:solidFill>
                <a:latin typeface="Comic Sans MS" panose="030F0702030302020204" pitchFamily="66" charset="0"/>
              </a:rPr>
              <a:t>Puisque cette création était conforme à la volonté «divine »</a:t>
            </a:r>
          </a:p>
          <a:p>
            <a:pPr eaLnBrk="1" hangingPunct="1"/>
            <a:endParaRPr lang="fr-FR" altLang="fr-FR"/>
          </a:p>
        </p:txBody>
      </p:sp>
    </p:spTree>
    <p:extLst>
      <p:ext uri="{BB962C8B-B14F-4D97-AF65-F5344CB8AC3E}">
        <p14:creationId xmlns:p14="http://schemas.microsoft.com/office/powerpoint/2010/main" val="2221643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E0B61BF-8B27-4042-A671-2DCF5FAEB04F}" type="slidenum">
              <a:rPr lang="fr-FR" altLang="fr-FR" sz="1300" smtClean="0">
                <a:solidFill>
                  <a:prstClr val="black"/>
                </a:solidFill>
              </a:rPr>
              <a:pPr>
                <a:spcBef>
                  <a:spcPct val="0"/>
                </a:spcBef>
              </a:pPr>
              <a:t>27</a:t>
            </a:fld>
            <a:endParaRPr lang="fr-FR" altLang="fr-FR" sz="1300">
              <a:solidFill>
                <a:prstClr val="black"/>
              </a:solidFill>
            </a:endParaRPr>
          </a:p>
        </p:txBody>
      </p:sp>
      <p:sp>
        <p:nvSpPr>
          <p:cNvPr id="32771"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buFont typeface="Wingdings" panose="05000000000000000000" pitchFamily="2" charset="2"/>
              <a:buNone/>
            </a:pPr>
            <a:r>
              <a:rPr lang="fr-FR" altLang="fr-FR">
                <a:solidFill>
                  <a:schemeClr val="bg2"/>
                </a:solidFill>
                <a:latin typeface="Comic Sans MS" panose="030F0702030302020204" pitchFamily="66" charset="0"/>
              </a:rPr>
              <a:t>Apparemment, le souci de la qualité semble être aussi vieux que le monde :</a:t>
            </a:r>
          </a:p>
          <a:p>
            <a:pPr eaLnBrk="1" hangingPunct="1">
              <a:lnSpc>
                <a:spcPct val="80000"/>
              </a:lnSpc>
              <a:buFont typeface="Wingdings" panose="05000000000000000000" pitchFamily="2" charset="2"/>
              <a:buNone/>
            </a:pPr>
            <a:r>
              <a:rPr lang="fr-FR" altLang="fr-FR">
                <a:solidFill>
                  <a:schemeClr val="bg2"/>
                </a:solidFill>
                <a:latin typeface="Comic Sans MS" panose="030F0702030302020204" pitchFamily="66" charset="0"/>
              </a:rPr>
              <a:t>                                                                                                                         </a:t>
            </a:r>
          </a:p>
          <a:p>
            <a:pPr eaLnBrk="1" hangingPunct="1">
              <a:lnSpc>
                <a:spcPct val="80000"/>
              </a:lnSpc>
            </a:pPr>
            <a:r>
              <a:rPr lang="fr-FR" altLang="fr-FR">
                <a:solidFill>
                  <a:schemeClr val="bg2"/>
                </a:solidFill>
                <a:latin typeface="Comic Sans MS" panose="030F0702030302020204" pitchFamily="66" charset="0"/>
              </a:rPr>
              <a:t>Dans genèse I,1 il est écrit «  Au troisième jour de la création, Dieu appela le continent  »terre » et la masse des eaux «mers » et Dieu vit que cela était bon ».</a:t>
            </a:r>
          </a:p>
          <a:p>
            <a:pPr eaLnBrk="1" hangingPunct="1">
              <a:lnSpc>
                <a:spcPct val="80000"/>
              </a:lnSpc>
              <a:buFont typeface="Wingdings" panose="05000000000000000000" pitchFamily="2" charset="2"/>
              <a:buNone/>
            </a:pPr>
            <a:endParaRPr lang="fr-FR" altLang="fr-FR">
              <a:solidFill>
                <a:schemeClr val="bg2"/>
              </a:solidFill>
              <a:latin typeface="Comic Sans MS" panose="030F0702030302020204" pitchFamily="66" charset="0"/>
            </a:endParaRPr>
          </a:p>
          <a:p>
            <a:pPr eaLnBrk="1" hangingPunct="1">
              <a:lnSpc>
                <a:spcPct val="80000"/>
              </a:lnSpc>
            </a:pPr>
            <a:r>
              <a:rPr lang="fr-FR" altLang="fr-FR">
                <a:solidFill>
                  <a:schemeClr val="bg2"/>
                </a:solidFill>
                <a:latin typeface="Comic Sans MS" panose="030F0702030302020204" pitchFamily="66" charset="0"/>
              </a:rPr>
              <a:t>Ne serait- ce pas là le premier contrôle de conformité ?!…</a:t>
            </a:r>
          </a:p>
          <a:p>
            <a:pPr eaLnBrk="1" hangingPunct="1">
              <a:lnSpc>
                <a:spcPct val="80000"/>
              </a:lnSpc>
              <a:buFont typeface="Wingdings" panose="05000000000000000000" pitchFamily="2" charset="2"/>
              <a:buNone/>
            </a:pPr>
            <a:r>
              <a:rPr lang="fr-FR" altLang="fr-FR">
                <a:solidFill>
                  <a:schemeClr val="bg2"/>
                </a:solidFill>
                <a:latin typeface="Comic Sans MS" panose="030F0702030302020204" pitchFamily="66" charset="0"/>
              </a:rPr>
              <a:t>                    </a:t>
            </a:r>
          </a:p>
          <a:p>
            <a:pPr eaLnBrk="1" hangingPunct="1">
              <a:lnSpc>
                <a:spcPct val="80000"/>
              </a:lnSpc>
            </a:pPr>
            <a:r>
              <a:rPr lang="fr-FR" altLang="fr-FR">
                <a:solidFill>
                  <a:schemeClr val="bg2"/>
                </a:solidFill>
                <a:latin typeface="Comic Sans MS" panose="030F0702030302020204" pitchFamily="66" charset="0"/>
              </a:rPr>
              <a:t>Puisque cette création était conforme à la volonté «divine »</a:t>
            </a:r>
          </a:p>
          <a:p>
            <a:pPr eaLnBrk="1" hangingPunct="1"/>
            <a:endParaRPr lang="fr-FR" altLang="fr-FR"/>
          </a:p>
        </p:txBody>
      </p:sp>
    </p:spTree>
    <p:extLst>
      <p:ext uri="{BB962C8B-B14F-4D97-AF65-F5344CB8AC3E}">
        <p14:creationId xmlns:p14="http://schemas.microsoft.com/office/powerpoint/2010/main" val="4009283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91DA461-96FE-461F-B496-F11E1164EC5B}" type="slidenum">
              <a:rPr lang="fr-FR" altLang="fr-FR" sz="1300" smtClean="0">
                <a:solidFill>
                  <a:prstClr val="black"/>
                </a:solidFill>
              </a:rPr>
              <a:pPr>
                <a:spcBef>
                  <a:spcPct val="0"/>
                </a:spcBef>
              </a:pPr>
              <a:t>28</a:t>
            </a:fld>
            <a:endParaRPr lang="fr-FR" altLang="fr-FR" sz="1300">
              <a:solidFill>
                <a:prstClr val="black"/>
              </a:solidFill>
            </a:endParaRPr>
          </a:p>
        </p:txBody>
      </p:sp>
      <p:sp>
        <p:nvSpPr>
          <p:cNvPr id="34819"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buFont typeface="Wingdings" panose="05000000000000000000" pitchFamily="2" charset="2"/>
              <a:buNone/>
            </a:pPr>
            <a:r>
              <a:rPr lang="fr-FR" altLang="fr-FR">
                <a:solidFill>
                  <a:schemeClr val="bg2"/>
                </a:solidFill>
                <a:latin typeface="Comic Sans MS" panose="030F0702030302020204" pitchFamily="66" charset="0"/>
              </a:rPr>
              <a:t>Apparemment, le souci de la qualité semble être aussi vieux que le monde :</a:t>
            </a:r>
          </a:p>
          <a:p>
            <a:pPr eaLnBrk="1" hangingPunct="1">
              <a:lnSpc>
                <a:spcPct val="80000"/>
              </a:lnSpc>
              <a:buFont typeface="Wingdings" panose="05000000000000000000" pitchFamily="2" charset="2"/>
              <a:buNone/>
            </a:pPr>
            <a:r>
              <a:rPr lang="fr-FR" altLang="fr-FR">
                <a:solidFill>
                  <a:schemeClr val="bg2"/>
                </a:solidFill>
                <a:latin typeface="Comic Sans MS" panose="030F0702030302020204" pitchFamily="66" charset="0"/>
              </a:rPr>
              <a:t>                                                                                                                         </a:t>
            </a:r>
          </a:p>
          <a:p>
            <a:pPr eaLnBrk="1" hangingPunct="1">
              <a:lnSpc>
                <a:spcPct val="80000"/>
              </a:lnSpc>
            </a:pPr>
            <a:r>
              <a:rPr lang="fr-FR" altLang="fr-FR">
                <a:solidFill>
                  <a:schemeClr val="bg2"/>
                </a:solidFill>
                <a:latin typeface="Comic Sans MS" panose="030F0702030302020204" pitchFamily="66" charset="0"/>
              </a:rPr>
              <a:t>Dans genèse I,1 il est écrit «  Au troisième jour de la création, Dieu appela le continent  »terre » et la masse des eaux «mers » et Dieu vit que cela était bon ».</a:t>
            </a:r>
          </a:p>
          <a:p>
            <a:pPr eaLnBrk="1" hangingPunct="1">
              <a:lnSpc>
                <a:spcPct val="80000"/>
              </a:lnSpc>
              <a:buFont typeface="Wingdings" panose="05000000000000000000" pitchFamily="2" charset="2"/>
              <a:buNone/>
            </a:pPr>
            <a:endParaRPr lang="fr-FR" altLang="fr-FR">
              <a:solidFill>
                <a:schemeClr val="bg2"/>
              </a:solidFill>
              <a:latin typeface="Comic Sans MS" panose="030F0702030302020204" pitchFamily="66" charset="0"/>
            </a:endParaRPr>
          </a:p>
          <a:p>
            <a:pPr eaLnBrk="1" hangingPunct="1">
              <a:lnSpc>
                <a:spcPct val="80000"/>
              </a:lnSpc>
            </a:pPr>
            <a:r>
              <a:rPr lang="fr-FR" altLang="fr-FR">
                <a:solidFill>
                  <a:schemeClr val="bg2"/>
                </a:solidFill>
                <a:latin typeface="Comic Sans MS" panose="030F0702030302020204" pitchFamily="66" charset="0"/>
              </a:rPr>
              <a:t>Ne serait- ce pas là le premier contrôle de conformité ?!…</a:t>
            </a:r>
          </a:p>
          <a:p>
            <a:pPr eaLnBrk="1" hangingPunct="1">
              <a:lnSpc>
                <a:spcPct val="80000"/>
              </a:lnSpc>
              <a:buFont typeface="Wingdings" panose="05000000000000000000" pitchFamily="2" charset="2"/>
              <a:buNone/>
            </a:pPr>
            <a:r>
              <a:rPr lang="fr-FR" altLang="fr-FR">
                <a:solidFill>
                  <a:schemeClr val="bg2"/>
                </a:solidFill>
                <a:latin typeface="Comic Sans MS" panose="030F0702030302020204" pitchFamily="66" charset="0"/>
              </a:rPr>
              <a:t>                    </a:t>
            </a:r>
          </a:p>
          <a:p>
            <a:pPr eaLnBrk="1" hangingPunct="1">
              <a:lnSpc>
                <a:spcPct val="80000"/>
              </a:lnSpc>
            </a:pPr>
            <a:r>
              <a:rPr lang="fr-FR" altLang="fr-FR">
                <a:solidFill>
                  <a:schemeClr val="bg2"/>
                </a:solidFill>
                <a:latin typeface="Comic Sans MS" panose="030F0702030302020204" pitchFamily="66" charset="0"/>
              </a:rPr>
              <a:t>Puisque cette création était conforme à la volonté «divine »</a:t>
            </a:r>
          </a:p>
          <a:p>
            <a:pPr eaLnBrk="1" hangingPunct="1"/>
            <a:endParaRPr lang="fr-FR" altLang="fr-FR"/>
          </a:p>
        </p:txBody>
      </p:sp>
    </p:spTree>
    <p:extLst>
      <p:ext uri="{BB962C8B-B14F-4D97-AF65-F5344CB8AC3E}">
        <p14:creationId xmlns:p14="http://schemas.microsoft.com/office/powerpoint/2010/main" val="1502515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CAEBEF-3A20-40A7-BE40-56AD41693D41}" type="slidenum">
              <a:rPr lang="fr-FR" altLang="fr-FR" sz="1300" smtClean="0">
                <a:solidFill>
                  <a:prstClr val="black"/>
                </a:solidFill>
              </a:rPr>
              <a:pPr>
                <a:spcBef>
                  <a:spcPct val="0"/>
                </a:spcBef>
              </a:pPr>
              <a:t>29</a:t>
            </a:fld>
            <a:endParaRPr lang="fr-FR" altLang="fr-FR" sz="1300">
              <a:solidFill>
                <a:prstClr val="black"/>
              </a:solidFill>
            </a:endParaRPr>
          </a:p>
        </p:txBody>
      </p:sp>
      <p:sp>
        <p:nvSpPr>
          <p:cNvPr id="36867" name="Rectangle 2"/>
          <p:cNvSpPr>
            <a:spLocks noGrp="1" noRot="1" noChangeAspect="1" noChangeArrowheads="1" noTextEdit="1"/>
          </p:cNvSpPr>
          <p:nvPr>
            <p:ph type="sldImg"/>
          </p:nvPr>
        </p:nvSpPr>
        <p:spPr bwMode="auto">
          <a:xfrm>
            <a:off x="1581150" y="1212850"/>
            <a:ext cx="3932238" cy="2949575"/>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36868" name="Rectangle 3"/>
          <p:cNvSpPr>
            <a:spLocks noGrp="1" noChangeArrowheads="1"/>
          </p:cNvSpPr>
          <p:nvPr>
            <p:ph type="body" idx="1"/>
          </p:nvPr>
        </p:nvSpPr>
        <p:spPr bwMode="auto">
          <a:xfrm>
            <a:off x="944563" y="4862513"/>
            <a:ext cx="5203825" cy="4603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3401" tIns="57457" rIns="113401" bIns="57457" numCol="1" anchor="t" anchorCtr="0" compatLnSpc="1">
            <a:prstTxWarp prst="textNoShape">
              <a:avLst/>
            </a:prstTxWarp>
          </a:bodyPr>
          <a:lstStyle/>
          <a:p>
            <a:pPr eaLnBrk="1" hangingPunct="1">
              <a:spcBef>
                <a:spcPct val="0"/>
              </a:spcBef>
            </a:pPr>
            <a:endParaRPr lang="fr-FR" altLang="fr-FR"/>
          </a:p>
        </p:txBody>
      </p:sp>
    </p:spTree>
    <p:extLst>
      <p:ext uri="{BB962C8B-B14F-4D97-AF65-F5344CB8AC3E}">
        <p14:creationId xmlns:p14="http://schemas.microsoft.com/office/powerpoint/2010/main" val="2766183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C0BB5E-0D68-4CAB-B042-905033E965AF}" type="slidenum">
              <a:rPr lang="fr-FR" altLang="fr-FR" sz="1300" smtClean="0">
                <a:solidFill>
                  <a:prstClr val="black"/>
                </a:solidFill>
              </a:rPr>
              <a:pPr>
                <a:spcBef>
                  <a:spcPct val="0"/>
                </a:spcBef>
              </a:pPr>
              <a:t>30</a:t>
            </a:fld>
            <a:endParaRPr lang="fr-FR" altLang="fr-FR" sz="1300">
              <a:solidFill>
                <a:prstClr val="black"/>
              </a:solidFill>
            </a:endParaRPr>
          </a:p>
        </p:txBody>
      </p:sp>
      <p:sp>
        <p:nvSpPr>
          <p:cNvPr id="38915"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fr-FR" altLang="fr-FR" dirty="0"/>
          </a:p>
        </p:txBody>
      </p:sp>
    </p:spTree>
    <p:extLst>
      <p:ext uri="{BB962C8B-B14F-4D97-AF65-F5344CB8AC3E}">
        <p14:creationId xmlns:p14="http://schemas.microsoft.com/office/powerpoint/2010/main" val="344531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C0BB5E-0D68-4CAB-B042-905033E965AF}" type="slidenum">
              <a:rPr lang="fr-FR" altLang="fr-FR" sz="1300" smtClean="0">
                <a:solidFill>
                  <a:prstClr val="black"/>
                </a:solidFill>
              </a:rPr>
              <a:pPr>
                <a:spcBef>
                  <a:spcPct val="0"/>
                </a:spcBef>
              </a:pPr>
              <a:t>31</a:t>
            </a:fld>
            <a:endParaRPr lang="fr-FR" altLang="fr-FR" sz="1300">
              <a:solidFill>
                <a:prstClr val="black"/>
              </a:solidFill>
            </a:endParaRPr>
          </a:p>
        </p:txBody>
      </p:sp>
      <p:sp>
        <p:nvSpPr>
          <p:cNvPr id="38915"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fr-FR" altLang="fr-FR" dirty="0"/>
          </a:p>
        </p:txBody>
      </p:sp>
    </p:spTree>
    <p:extLst>
      <p:ext uri="{BB962C8B-B14F-4D97-AF65-F5344CB8AC3E}">
        <p14:creationId xmlns:p14="http://schemas.microsoft.com/office/powerpoint/2010/main" val="4122401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304E4B8-4082-4BA6-9870-3D46D147E62C}" type="slidenum">
              <a:rPr lang="fr-FR" altLang="fr-FR" sz="1300" smtClean="0">
                <a:solidFill>
                  <a:prstClr val="black"/>
                </a:solidFill>
              </a:rPr>
              <a:pPr>
                <a:spcBef>
                  <a:spcPct val="0"/>
                </a:spcBef>
              </a:pPr>
              <a:t>32</a:t>
            </a:fld>
            <a:endParaRPr lang="fr-FR" altLang="fr-FR" sz="1300">
              <a:solidFill>
                <a:prstClr val="black"/>
              </a:solidFill>
            </a:endParaRPr>
          </a:p>
        </p:txBody>
      </p:sp>
      <p:sp>
        <p:nvSpPr>
          <p:cNvPr id="40963"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fr-FR" altLang="fr-FR" dirty="0"/>
          </a:p>
        </p:txBody>
      </p:sp>
    </p:spTree>
    <p:extLst>
      <p:ext uri="{BB962C8B-B14F-4D97-AF65-F5344CB8AC3E}">
        <p14:creationId xmlns:p14="http://schemas.microsoft.com/office/powerpoint/2010/main" val="20312679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304E4B8-4082-4BA6-9870-3D46D147E62C}" type="slidenum">
              <a:rPr lang="fr-FR" altLang="fr-FR" sz="1300" smtClean="0">
                <a:solidFill>
                  <a:prstClr val="black"/>
                </a:solidFill>
              </a:rPr>
              <a:pPr>
                <a:spcBef>
                  <a:spcPct val="0"/>
                </a:spcBef>
              </a:pPr>
              <a:t>33</a:t>
            </a:fld>
            <a:endParaRPr lang="fr-FR" altLang="fr-FR" sz="1300">
              <a:solidFill>
                <a:prstClr val="black"/>
              </a:solidFill>
            </a:endParaRPr>
          </a:p>
        </p:txBody>
      </p:sp>
      <p:sp>
        <p:nvSpPr>
          <p:cNvPr id="40963"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fr-FR" altLang="fr-FR" dirty="0"/>
          </a:p>
        </p:txBody>
      </p:sp>
    </p:spTree>
    <p:extLst>
      <p:ext uri="{BB962C8B-B14F-4D97-AF65-F5344CB8AC3E}">
        <p14:creationId xmlns:p14="http://schemas.microsoft.com/office/powerpoint/2010/main" val="24794678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AED46E5-6304-40FA-97CF-BC0891F7FAAF}" type="slidenum">
              <a:rPr lang="fr-FR" altLang="fr-FR" sz="1300" smtClean="0">
                <a:solidFill>
                  <a:prstClr val="black"/>
                </a:solidFill>
              </a:rPr>
              <a:pPr>
                <a:spcBef>
                  <a:spcPct val="0"/>
                </a:spcBef>
              </a:pPr>
              <a:t>34</a:t>
            </a:fld>
            <a:endParaRPr lang="fr-FR" altLang="fr-FR" sz="1300">
              <a:solidFill>
                <a:prstClr val="black"/>
              </a:solidFill>
            </a:endParaRPr>
          </a:p>
        </p:txBody>
      </p:sp>
      <p:sp>
        <p:nvSpPr>
          <p:cNvPr id="43011"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fr-FR" altLang="fr-FR" dirty="0"/>
          </a:p>
        </p:txBody>
      </p:sp>
    </p:spTree>
    <p:extLst>
      <p:ext uri="{BB962C8B-B14F-4D97-AF65-F5344CB8AC3E}">
        <p14:creationId xmlns:p14="http://schemas.microsoft.com/office/powerpoint/2010/main" val="21026845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AED46E5-6304-40FA-97CF-BC0891F7FAAF}" type="slidenum">
              <a:rPr lang="fr-FR" altLang="fr-FR" sz="1300" smtClean="0">
                <a:solidFill>
                  <a:prstClr val="black"/>
                </a:solidFill>
              </a:rPr>
              <a:pPr>
                <a:spcBef>
                  <a:spcPct val="0"/>
                </a:spcBef>
              </a:pPr>
              <a:t>35</a:t>
            </a:fld>
            <a:endParaRPr lang="fr-FR" altLang="fr-FR" sz="1300">
              <a:solidFill>
                <a:prstClr val="black"/>
              </a:solidFill>
            </a:endParaRPr>
          </a:p>
        </p:txBody>
      </p:sp>
      <p:sp>
        <p:nvSpPr>
          <p:cNvPr id="43011"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buFont typeface="Wingdings" panose="05000000000000000000" pitchFamily="2" charset="2"/>
              <a:buNone/>
            </a:pPr>
            <a:r>
              <a:rPr lang="fr-FR" altLang="fr-FR">
                <a:solidFill>
                  <a:schemeClr val="bg2"/>
                </a:solidFill>
                <a:latin typeface="Comic Sans MS" panose="030F0702030302020204" pitchFamily="66" charset="0"/>
              </a:rPr>
              <a:t>Apparemment, le souci de la qualité semble être aussi vieux que le monde :</a:t>
            </a:r>
          </a:p>
          <a:p>
            <a:pPr eaLnBrk="1" hangingPunct="1">
              <a:lnSpc>
                <a:spcPct val="80000"/>
              </a:lnSpc>
              <a:buFont typeface="Wingdings" panose="05000000000000000000" pitchFamily="2" charset="2"/>
              <a:buNone/>
            </a:pPr>
            <a:r>
              <a:rPr lang="fr-FR" altLang="fr-FR">
                <a:solidFill>
                  <a:schemeClr val="bg2"/>
                </a:solidFill>
                <a:latin typeface="Comic Sans MS" panose="030F0702030302020204" pitchFamily="66" charset="0"/>
              </a:rPr>
              <a:t>                                                                                                                         </a:t>
            </a:r>
          </a:p>
          <a:p>
            <a:pPr eaLnBrk="1" hangingPunct="1">
              <a:lnSpc>
                <a:spcPct val="80000"/>
              </a:lnSpc>
            </a:pPr>
            <a:r>
              <a:rPr lang="fr-FR" altLang="fr-FR">
                <a:solidFill>
                  <a:schemeClr val="bg2"/>
                </a:solidFill>
                <a:latin typeface="Comic Sans MS" panose="030F0702030302020204" pitchFamily="66" charset="0"/>
              </a:rPr>
              <a:t>Dans genèse I,1 il est écrit «  Au troisième jour de la création, Dieu appela le continent  »terre » et la masse des eaux «mers » et Dieu vit que cela était bon ».</a:t>
            </a:r>
          </a:p>
          <a:p>
            <a:pPr eaLnBrk="1" hangingPunct="1">
              <a:lnSpc>
                <a:spcPct val="80000"/>
              </a:lnSpc>
              <a:buFont typeface="Wingdings" panose="05000000000000000000" pitchFamily="2" charset="2"/>
              <a:buNone/>
            </a:pPr>
            <a:endParaRPr lang="fr-FR" altLang="fr-FR">
              <a:solidFill>
                <a:schemeClr val="bg2"/>
              </a:solidFill>
              <a:latin typeface="Comic Sans MS" panose="030F0702030302020204" pitchFamily="66" charset="0"/>
            </a:endParaRPr>
          </a:p>
          <a:p>
            <a:pPr eaLnBrk="1" hangingPunct="1">
              <a:lnSpc>
                <a:spcPct val="80000"/>
              </a:lnSpc>
            </a:pPr>
            <a:r>
              <a:rPr lang="fr-FR" altLang="fr-FR">
                <a:solidFill>
                  <a:schemeClr val="bg2"/>
                </a:solidFill>
                <a:latin typeface="Comic Sans MS" panose="030F0702030302020204" pitchFamily="66" charset="0"/>
              </a:rPr>
              <a:t>Ne serait- ce pas là le premier contrôle de conformité ?!…</a:t>
            </a:r>
          </a:p>
          <a:p>
            <a:pPr eaLnBrk="1" hangingPunct="1">
              <a:lnSpc>
                <a:spcPct val="80000"/>
              </a:lnSpc>
              <a:buFont typeface="Wingdings" panose="05000000000000000000" pitchFamily="2" charset="2"/>
              <a:buNone/>
            </a:pPr>
            <a:r>
              <a:rPr lang="fr-FR" altLang="fr-FR">
                <a:solidFill>
                  <a:schemeClr val="bg2"/>
                </a:solidFill>
                <a:latin typeface="Comic Sans MS" panose="030F0702030302020204" pitchFamily="66" charset="0"/>
              </a:rPr>
              <a:t>                    </a:t>
            </a:r>
          </a:p>
          <a:p>
            <a:pPr eaLnBrk="1" hangingPunct="1">
              <a:lnSpc>
                <a:spcPct val="80000"/>
              </a:lnSpc>
            </a:pPr>
            <a:r>
              <a:rPr lang="fr-FR" altLang="fr-FR">
                <a:solidFill>
                  <a:schemeClr val="bg2"/>
                </a:solidFill>
                <a:latin typeface="Comic Sans MS" panose="030F0702030302020204" pitchFamily="66" charset="0"/>
              </a:rPr>
              <a:t>Puisque cette création était conforme à la volonté «divine »</a:t>
            </a:r>
          </a:p>
          <a:p>
            <a:pPr eaLnBrk="1" hangingPunct="1"/>
            <a:endParaRPr lang="fr-FR" altLang="fr-FR"/>
          </a:p>
        </p:txBody>
      </p:sp>
    </p:spTree>
    <p:extLst>
      <p:ext uri="{BB962C8B-B14F-4D97-AF65-F5344CB8AC3E}">
        <p14:creationId xmlns:p14="http://schemas.microsoft.com/office/powerpoint/2010/main" val="14780472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DB336FF-3406-4703-A81B-BE02123C15AE}" type="slidenum">
              <a:rPr lang="fr-FR" altLang="fr-FR" sz="1300" smtClean="0">
                <a:solidFill>
                  <a:prstClr val="black"/>
                </a:solidFill>
              </a:rPr>
              <a:pPr>
                <a:spcBef>
                  <a:spcPct val="0"/>
                </a:spcBef>
              </a:pPr>
              <a:t>36</a:t>
            </a:fld>
            <a:endParaRPr lang="fr-FR" altLang="fr-FR" sz="1300">
              <a:solidFill>
                <a:prstClr val="black"/>
              </a:solidFill>
            </a:endParaRPr>
          </a:p>
        </p:txBody>
      </p:sp>
      <p:sp>
        <p:nvSpPr>
          <p:cNvPr id="47107" name="Rectangle 2"/>
          <p:cNvSpPr>
            <a:spLocks noGrp="1" noRot="1" noChangeAspect="1" noChangeArrowheads="1" noTextEdit="1"/>
          </p:cNvSpPr>
          <p:nvPr>
            <p:ph type="sldImg"/>
          </p:nvPr>
        </p:nvSpPr>
        <p:spPr bwMode="auto">
          <a:xfrm>
            <a:off x="1581150" y="1212850"/>
            <a:ext cx="3932238" cy="2949575"/>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xfrm>
            <a:off x="944563" y="4862513"/>
            <a:ext cx="5203825" cy="4603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3401" tIns="57457" rIns="113401" bIns="57457" numCol="1" anchor="t" anchorCtr="0" compatLnSpc="1">
            <a:prstTxWarp prst="textNoShape">
              <a:avLst/>
            </a:prstTxWarp>
          </a:bodyPr>
          <a:lstStyle/>
          <a:p>
            <a:pPr eaLnBrk="1" hangingPunct="1">
              <a:spcBef>
                <a:spcPct val="0"/>
              </a:spcBef>
            </a:pPr>
            <a:endParaRPr lang="fr-FR" altLang="fr-FR"/>
          </a:p>
        </p:txBody>
      </p:sp>
    </p:spTree>
    <p:extLst>
      <p:ext uri="{BB962C8B-B14F-4D97-AF65-F5344CB8AC3E}">
        <p14:creationId xmlns:p14="http://schemas.microsoft.com/office/powerpoint/2010/main" val="2884158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6F14227-7970-48D8-ADBD-E123F90ACC6F}" type="slidenum">
              <a:rPr lang="fr-FR" altLang="fr-FR" sz="1300" smtClean="0">
                <a:solidFill>
                  <a:prstClr val="black"/>
                </a:solidFill>
              </a:rPr>
              <a:pPr>
                <a:spcBef>
                  <a:spcPct val="0"/>
                </a:spcBef>
              </a:pPr>
              <a:t>37</a:t>
            </a:fld>
            <a:endParaRPr lang="fr-FR" altLang="fr-FR" sz="1300">
              <a:solidFill>
                <a:prstClr val="black"/>
              </a:solidFill>
            </a:endParaRPr>
          </a:p>
        </p:txBody>
      </p:sp>
      <p:sp>
        <p:nvSpPr>
          <p:cNvPr id="49155"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fr-FR" altLang="fr-FR"/>
          </a:p>
        </p:txBody>
      </p:sp>
    </p:spTree>
    <p:extLst>
      <p:ext uri="{BB962C8B-B14F-4D97-AF65-F5344CB8AC3E}">
        <p14:creationId xmlns:p14="http://schemas.microsoft.com/office/powerpoint/2010/main" val="26702746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6B8C315-2D2B-41B3-9B71-CB7284A29D23}" type="slidenum">
              <a:rPr lang="fr-FR" altLang="fr-FR" sz="1300" smtClean="0">
                <a:solidFill>
                  <a:prstClr val="black"/>
                </a:solidFill>
              </a:rPr>
              <a:pPr>
                <a:spcBef>
                  <a:spcPct val="0"/>
                </a:spcBef>
              </a:pPr>
              <a:t>38</a:t>
            </a:fld>
            <a:endParaRPr lang="fr-FR" altLang="fr-FR" sz="1300">
              <a:solidFill>
                <a:prstClr val="black"/>
              </a:solidFill>
            </a:endParaRPr>
          </a:p>
        </p:txBody>
      </p:sp>
      <p:sp>
        <p:nvSpPr>
          <p:cNvPr id="51203"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fr-FR" altLang="fr-FR"/>
          </a:p>
        </p:txBody>
      </p:sp>
    </p:spTree>
    <p:extLst>
      <p:ext uri="{BB962C8B-B14F-4D97-AF65-F5344CB8AC3E}">
        <p14:creationId xmlns:p14="http://schemas.microsoft.com/office/powerpoint/2010/main" val="3537907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63CD6DF7-E305-44B5-B51D-683610AC7789}" type="slidenum">
              <a:rPr kumimoji="0" lang="fr-FR" altLang="fr-FR"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39</a:t>
            </a:fld>
            <a:endParaRPr kumimoji="0" lang="fr-FR" altLang="fr-FR"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53251"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fr-FR" altLang="fr-FR"/>
          </a:p>
        </p:txBody>
      </p:sp>
    </p:spTree>
    <p:extLst>
      <p:ext uri="{BB962C8B-B14F-4D97-AF65-F5344CB8AC3E}">
        <p14:creationId xmlns:p14="http://schemas.microsoft.com/office/powerpoint/2010/main" val="12162235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a:t>
            </a:r>
          </a:p>
        </p:txBody>
      </p:sp>
      <p:sp>
        <p:nvSpPr>
          <p:cNvPr id="4" name="Espace réservé du numéro de diapositive 3"/>
          <p:cNvSpPr>
            <a:spLocks noGrp="1"/>
          </p:cNvSpPr>
          <p:nvPr>
            <p:ph type="sldNum" sz="quarter" idx="5"/>
          </p:nvPr>
        </p:nvSpPr>
        <p:spPr/>
        <p:txBody>
          <a:bodyPr/>
          <a:lstStyle/>
          <a:p>
            <a:fld id="{3BBFE11B-E1A4-4B20-9B30-88B7F56C85A1}" type="slidenum">
              <a:rPr lang="fr-FR" smtClean="0"/>
              <a:t>53</a:t>
            </a:fld>
            <a:endParaRPr lang="fr-FR"/>
          </a:p>
        </p:txBody>
      </p:sp>
    </p:spTree>
    <p:extLst>
      <p:ext uri="{BB962C8B-B14F-4D97-AF65-F5344CB8AC3E}">
        <p14:creationId xmlns:p14="http://schemas.microsoft.com/office/powerpoint/2010/main" val="42396187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E3B3830-438E-4E0D-95D5-83C53A6DAC76}" type="slidenum">
              <a:rPr lang="fr-FR" altLang="fr-FR" sz="1300" smtClean="0">
                <a:solidFill>
                  <a:prstClr val="black"/>
                </a:solidFill>
              </a:rPr>
              <a:pPr>
                <a:spcBef>
                  <a:spcPct val="0"/>
                </a:spcBef>
              </a:pPr>
              <a:t>55</a:t>
            </a:fld>
            <a:endParaRPr lang="fr-FR" altLang="fr-FR" sz="1300">
              <a:solidFill>
                <a:prstClr val="black"/>
              </a:solidFill>
            </a:endParaRPr>
          </a:p>
        </p:txBody>
      </p:sp>
      <p:sp>
        <p:nvSpPr>
          <p:cNvPr id="90115" name="Rectangle 2"/>
          <p:cNvSpPr>
            <a:spLocks noGrp="1" noRot="1" noChangeAspect="1" noChangeArrowheads="1" noTextEdit="1"/>
          </p:cNvSpPr>
          <p:nvPr>
            <p:ph type="sldImg"/>
          </p:nvPr>
        </p:nvSpPr>
        <p:spPr bwMode="auto">
          <a:xfrm>
            <a:off x="993775" y="768350"/>
            <a:ext cx="5116513"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6" name="Rectangle 3"/>
          <p:cNvSpPr>
            <a:spLocks noGrp="1" noChangeArrowheads="1"/>
          </p:cNvSpPr>
          <p:nvPr>
            <p:ph type="body" idx="1"/>
          </p:nvPr>
        </p:nvSpPr>
        <p:spPr bwMode="auto">
          <a:xfrm>
            <a:off x="947738" y="4860925"/>
            <a:ext cx="5203825"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Tree>
    <p:extLst>
      <p:ext uri="{BB962C8B-B14F-4D97-AF65-F5344CB8AC3E}">
        <p14:creationId xmlns:p14="http://schemas.microsoft.com/office/powerpoint/2010/main" val="26330484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D56B14E-D650-41EB-A743-BE4299B732C2}" type="slidenum">
              <a:rPr lang="fr-FR" altLang="fr-FR" sz="1300" smtClean="0">
                <a:solidFill>
                  <a:prstClr val="black"/>
                </a:solidFill>
              </a:rPr>
              <a:pPr>
                <a:spcBef>
                  <a:spcPct val="0"/>
                </a:spcBef>
              </a:pPr>
              <a:t>56</a:t>
            </a:fld>
            <a:endParaRPr lang="fr-FR" altLang="fr-FR" sz="1300">
              <a:solidFill>
                <a:prstClr val="black"/>
              </a:solidFill>
            </a:endParaRPr>
          </a:p>
        </p:txBody>
      </p:sp>
      <p:sp>
        <p:nvSpPr>
          <p:cNvPr id="92163" name="Rectangle 2"/>
          <p:cNvSpPr>
            <a:spLocks noGrp="1" noRot="1" noChangeAspect="1" noChangeArrowheads="1" noTextEdit="1"/>
          </p:cNvSpPr>
          <p:nvPr>
            <p:ph type="sldImg"/>
          </p:nvPr>
        </p:nvSpPr>
        <p:spPr bwMode="auto">
          <a:xfrm>
            <a:off x="993775" y="768350"/>
            <a:ext cx="5116513"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4" name="Rectangle 3"/>
          <p:cNvSpPr>
            <a:spLocks noGrp="1" noChangeArrowheads="1"/>
          </p:cNvSpPr>
          <p:nvPr>
            <p:ph type="body" idx="1"/>
          </p:nvPr>
        </p:nvSpPr>
        <p:spPr bwMode="auto">
          <a:xfrm>
            <a:off x="947738" y="4860925"/>
            <a:ext cx="5203825"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Tree>
    <p:extLst>
      <p:ext uri="{BB962C8B-B14F-4D97-AF65-F5344CB8AC3E}">
        <p14:creationId xmlns:p14="http://schemas.microsoft.com/office/powerpoint/2010/main" val="6197701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2F34EFD-3BE4-40D7-9D34-E935879CD254}" type="slidenum">
              <a:rPr lang="fr-FR" altLang="fr-FR" sz="1300" smtClean="0">
                <a:solidFill>
                  <a:prstClr val="black"/>
                </a:solidFill>
              </a:rPr>
              <a:pPr>
                <a:spcBef>
                  <a:spcPct val="0"/>
                </a:spcBef>
              </a:pPr>
              <a:t>57</a:t>
            </a:fld>
            <a:endParaRPr lang="fr-FR" altLang="fr-FR" sz="1300">
              <a:solidFill>
                <a:prstClr val="black"/>
              </a:solidFill>
            </a:endParaRPr>
          </a:p>
        </p:txBody>
      </p:sp>
      <p:sp>
        <p:nvSpPr>
          <p:cNvPr id="94211" name="Rectangle 2"/>
          <p:cNvSpPr>
            <a:spLocks noGrp="1" noRot="1" noChangeAspect="1" noChangeArrowheads="1" noTextEdit="1"/>
          </p:cNvSpPr>
          <p:nvPr>
            <p:ph type="sldImg"/>
          </p:nvPr>
        </p:nvSpPr>
        <p:spPr bwMode="auto">
          <a:xfrm>
            <a:off x="993775" y="768350"/>
            <a:ext cx="5116513"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2" name="Rectangle 3"/>
          <p:cNvSpPr>
            <a:spLocks noGrp="1" noChangeArrowheads="1"/>
          </p:cNvSpPr>
          <p:nvPr>
            <p:ph type="body" idx="1"/>
          </p:nvPr>
        </p:nvSpPr>
        <p:spPr bwMode="auto">
          <a:xfrm>
            <a:off x="947738" y="4860925"/>
            <a:ext cx="5203825"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Tree>
    <p:extLst>
      <p:ext uri="{BB962C8B-B14F-4D97-AF65-F5344CB8AC3E}">
        <p14:creationId xmlns:p14="http://schemas.microsoft.com/office/powerpoint/2010/main" val="3986695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4" name="Group 2"/>
          <p:cNvGrpSpPr>
            <a:grpSpLocks/>
          </p:cNvGrpSpPr>
          <p:nvPr/>
        </p:nvGrpSpPr>
        <p:grpSpPr bwMode="auto">
          <a:xfrm>
            <a:off x="1" y="2"/>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fr-FR" sz="1350">
                  <a:solidFill>
                    <a:srgbClr val="FFFFFF"/>
                  </a:solidFill>
                  <a:cs typeface="Arial" panose="020B0604020202020204" pitchFamily="34"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fr-FR" sz="1350">
                  <a:solidFill>
                    <a:srgbClr val="FFFFFF"/>
                  </a:solidFill>
                  <a:cs typeface="Arial" panose="020B0604020202020204" pitchFamily="34"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fr-FR" sz="1350">
                  <a:solidFill>
                    <a:srgbClr val="FFFFFF"/>
                  </a:solidFill>
                  <a:cs typeface="Arial" panose="020B0604020202020204" pitchFamily="34"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fr-FR" sz="1350">
                  <a:solidFill>
                    <a:srgbClr val="FFFFFF"/>
                  </a:solidFill>
                  <a:latin typeface="Arial" panose="020B0604020202020204" pitchFamily="34" charset="0"/>
                  <a:cs typeface="Arial" panose="020B0604020202020204" pitchFamily="34" charset="0"/>
                </a:endParaRPr>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fr-FR" sz="1350">
                  <a:solidFill>
                    <a:srgbClr val="FFFFFF"/>
                  </a:solidFill>
                  <a:cs typeface="Arial" panose="020B0604020202020204" pitchFamily="34"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fr-FR" sz="1350">
                <a:solidFill>
                  <a:srgbClr val="FFFFFF"/>
                </a:solidFill>
                <a:cs typeface="Arial" panose="020B0604020202020204" pitchFamily="34"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616 h 1906"/>
                <a:gd name="T4" fmla="*/ 6035 w 5740"/>
                <a:gd name="T5" fmla="*/ 616 h 1906"/>
                <a:gd name="T6" fmla="*/ 603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fr-FR" sz="1350">
                <a:solidFill>
                  <a:srgbClr val="FFFFFF"/>
                </a:solidFill>
                <a:latin typeface="Arial" panose="020B0604020202020204" pitchFamily="34" charset="0"/>
                <a:cs typeface="Arial" panose="020B0604020202020204" pitchFamily="34" charset="0"/>
              </a:endParaRPr>
            </a:p>
          </p:txBody>
        </p:sp>
      </p:grpSp>
      <p:sp>
        <p:nvSpPr>
          <p:cNvPr id="77835" name="Rectangle 11"/>
          <p:cNvSpPr>
            <a:spLocks noGrp="1" noChangeArrowheads="1"/>
          </p:cNvSpPr>
          <p:nvPr>
            <p:ph type="ctrTitle" sz="quarter"/>
          </p:nvPr>
        </p:nvSpPr>
        <p:spPr>
          <a:xfrm>
            <a:off x="685800" y="1736727"/>
            <a:ext cx="7772400" cy="1920875"/>
          </a:xfrm>
        </p:spPr>
        <p:txBody>
          <a:bodyPr/>
          <a:lstStyle>
            <a:lvl1pPr>
              <a:defRPr sz="4500"/>
            </a:lvl1pPr>
          </a:lstStyle>
          <a:p>
            <a:pPr lvl="0"/>
            <a:r>
              <a:rPr lang="fr-FR" noProof="0"/>
              <a:t>Modifiez le style du titre</a:t>
            </a:r>
          </a:p>
        </p:txBody>
      </p:sp>
      <p:sp>
        <p:nvSpPr>
          <p:cNvPr id="77836"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fr-FR" noProof="0"/>
              <a:t>Modifiez le style des sous-titres du masque</a:t>
            </a:r>
          </a:p>
        </p:txBody>
      </p:sp>
      <p:sp>
        <p:nvSpPr>
          <p:cNvPr id="13" name="Rectangle 13"/>
          <p:cNvSpPr>
            <a:spLocks noGrp="1" noChangeArrowheads="1"/>
          </p:cNvSpPr>
          <p:nvPr>
            <p:ph type="dt" sz="quarter" idx="10"/>
          </p:nvPr>
        </p:nvSpPr>
        <p:spPr>
          <a:xfrm>
            <a:off x="457200" y="6248400"/>
            <a:ext cx="2133600" cy="476250"/>
          </a:xfrm>
        </p:spPr>
        <p:txBody>
          <a:bodyPr/>
          <a:lstStyle>
            <a:lvl1pPr fontAlgn="auto">
              <a:spcBef>
                <a:spcPts val="0"/>
              </a:spcBef>
              <a:spcAft>
                <a:spcPts val="0"/>
              </a:spcAft>
              <a:defRPr>
                <a:solidFill>
                  <a:schemeClr val="tx1"/>
                </a:solidFill>
              </a:defRPr>
            </a:lvl1pPr>
          </a:lstStyle>
          <a:p>
            <a:pPr>
              <a:defRPr/>
            </a:pPr>
            <a:fld id="{03CA85C6-F486-4FAC-9E46-E3B4A58E7012}" type="datetime1">
              <a:rPr lang="fr-FR">
                <a:solidFill>
                  <a:srgbClr val="FFFFFF"/>
                </a:solidFill>
              </a:rPr>
              <a:pPr>
                <a:defRPr/>
              </a:pPr>
              <a:t>05/02/2023</a:t>
            </a:fld>
            <a:endParaRPr lang="fr-FR">
              <a:solidFill>
                <a:srgbClr val="FFFFFF"/>
              </a:solidFill>
            </a:endParaRPr>
          </a:p>
        </p:txBody>
      </p:sp>
      <p:sp>
        <p:nvSpPr>
          <p:cNvPr id="14" name="Rectangle 14"/>
          <p:cNvSpPr>
            <a:spLocks noGrp="1" noChangeArrowheads="1"/>
          </p:cNvSpPr>
          <p:nvPr>
            <p:ph type="ftr" sz="quarter" idx="11"/>
          </p:nvPr>
        </p:nvSpPr>
        <p:spPr>
          <a:xfrm>
            <a:off x="3124200" y="6251575"/>
            <a:ext cx="2895600" cy="476250"/>
          </a:xfrm>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
        <p:nvSpPr>
          <p:cNvPr id="15" name="Rectangle 15"/>
          <p:cNvSpPr>
            <a:spLocks noGrp="1" noChangeArrowheads="1"/>
          </p:cNvSpPr>
          <p:nvPr>
            <p:ph type="sldNum" sz="quarter" idx="12"/>
          </p:nvPr>
        </p:nvSpPr>
        <p:spPr>
          <a:xfrm>
            <a:off x="6553200" y="6254750"/>
            <a:ext cx="2133600" cy="476250"/>
          </a:xfrm>
        </p:spPr>
        <p:txBody>
          <a:bodyPr/>
          <a:lstStyle>
            <a:lvl1pPr>
              <a:defRPr>
                <a:solidFill>
                  <a:schemeClr val="tx1"/>
                </a:solidFill>
              </a:defRPr>
            </a:lvl1pPr>
          </a:lstStyle>
          <a:p>
            <a:pPr>
              <a:defRPr/>
            </a:pPr>
            <a:fld id="{03298D49-CDB9-4E32-BCC2-7D4207E61019}" type="slidenum">
              <a:rPr lang="fr-FR" altLang="fr-FR">
                <a:solidFill>
                  <a:srgbClr val="FFFFFF"/>
                </a:solidFill>
              </a:rPr>
              <a:pPr>
                <a:defRPr/>
              </a:pPr>
              <a:t>‹N°›</a:t>
            </a:fld>
            <a:endParaRPr lang="fr-FR" altLang="fr-FR">
              <a:solidFill>
                <a:srgbClr val="FFFFFF"/>
              </a:solidFill>
            </a:endParaRPr>
          </a:p>
        </p:txBody>
      </p:sp>
    </p:spTree>
    <p:extLst>
      <p:ext uri="{BB962C8B-B14F-4D97-AF65-F5344CB8AC3E}">
        <p14:creationId xmlns:p14="http://schemas.microsoft.com/office/powerpoint/2010/main" val="3034060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EA9E3700-E738-4822-802F-7CEC9ACD74EE}" type="datetime1">
              <a:rPr lang="fr-FR">
                <a:solidFill>
                  <a:srgbClr val="FFFFFF"/>
                </a:solidFill>
              </a:rPr>
              <a:pPr>
                <a:defRPr/>
              </a:pPr>
              <a:t>05/02/2023</a:t>
            </a:fld>
            <a:endParaRPr lang="fr-FR">
              <a:solidFill>
                <a:srgbClr val="FFFFFF"/>
              </a:solidFill>
            </a:endParaRPr>
          </a:p>
        </p:txBody>
      </p:sp>
      <p:sp>
        <p:nvSpPr>
          <p:cNvPr id="5" name="Rectangle 3"/>
          <p:cNvSpPr>
            <a:spLocks noGrp="1" noChangeArrowheads="1"/>
          </p:cNvSpPr>
          <p:nvPr>
            <p:ph type="sldNum" sz="quarter" idx="11"/>
          </p:nvPr>
        </p:nvSpPr>
        <p:spPr/>
        <p:txBody>
          <a:bodyPr/>
          <a:lstStyle>
            <a:lvl1pPr>
              <a:defRPr>
                <a:solidFill>
                  <a:schemeClr val="tx1"/>
                </a:solidFill>
              </a:defRPr>
            </a:lvl1pPr>
          </a:lstStyle>
          <a:p>
            <a:pPr>
              <a:defRPr/>
            </a:pPr>
            <a:fld id="{558ECB2E-E97C-4548-920E-0BD89C655C37}" type="slidenum">
              <a:rPr lang="fr-FR" altLang="fr-FR">
                <a:solidFill>
                  <a:srgbClr val="FFFFFF"/>
                </a:solidFill>
              </a:rPr>
              <a:pPr>
                <a:defRPr/>
              </a:pPr>
              <a:t>‹N°›</a:t>
            </a:fld>
            <a:endParaRPr lang="fr-FR" altLang="fr-FR">
              <a:solidFill>
                <a:srgbClr val="FFFFFF"/>
              </a:solidFill>
            </a:endParaRPr>
          </a:p>
        </p:txBody>
      </p:sp>
      <p:sp>
        <p:nvSpPr>
          <p:cNvPr id="6"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1035706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2"/>
            <a:ext cx="7772400" cy="1362075"/>
          </a:xfrm>
        </p:spPr>
        <p:txBody>
          <a:bodyPr anchor="t"/>
          <a:lstStyle>
            <a:lvl1pPr algn="l">
              <a:defRPr sz="3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fr-FR"/>
              <a:t>Modifiez les styles du texte du masque</a:t>
            </a:r>
          </a:p>
        </p:txBody>
      </p:sp>
      <p:sp>
        <p:nvSpPr>
          <p:cNvPr id="4"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03836728-58B8-4B2B-98B2-3C95AE65155A}" type="datetime1">
              <a:rPr lang="fr-FR">
                <a:solidFill>
                  <a:srgbClr val="FFFFFF"/>
                </a:solidFill>
              </a:rPr>
              <a:pPr>
                <a:defRPr/>
              </a:pPr>
              <a:t>05/02/2023</a:t>
            </a:fld>
            <a:endParaRPr lang="fr-FR">
              <a:solidFill>
                <a:srgbClr val="FFFFFF"/>
              </a:solidFill>
            </a:endParaRPr>
          </a:p>
        </p:txBody>
      </p:sp>
      <p:sp>
        <p:nvSpPr>
          <p:cNvPr id="5" name="Rectangle 3"/>
          <p:cNvSpPr>
            <a:spLocks noGrp="1" noChangeArrowheads="1"/>
          </p:cNvSpPr>
          <p:nvPr>
            <p:ph type="sldNum" sz="quarter" idx="11"/>
          </p:nvPr>
        </p:nvSpPr>
        <p:spPr/>
        <p:txBody>
          <a:bodyPr/>
          <a:lstStyle>
            <a:lvl1pPr>
              <a:defRPr>
                <a:solidFill>
                  <a:schemeClr val="tx1"/>
                </a:solidFill>
              </a:defRPr>
            </a:lvl1pPr>
          </a:lstStyle>
          <a:p>
            <a:pPr>
              <a:defRPr/>
            </a:pPr>
            <a:fld id="{4EA89F38-577F-44A3-980F-B143F5F99793}" type="slidenum">
              <a:rPr lang="fr-FR" altLang="fr-FR">
                <a:solidFill>
                  <a:srgbClr val="FFFFFF"/>
                </a:solidFill>
              </a:rPr>
              <a:pPr>
                <a:defRPr/>
              </a:pPr>
              <a:t>‹N°›</a:t>
            </a:fld>
            <a:endParaRPr lang="fr-FR" altLang="fr-FR">
              <a:solidFill>
                <a:srgbClr val="FFFFFF"/>
              </a:solidFill>
            </a:endParaRPr>
          </a:p>
        </p:txBody>
      </p:sp>
      <p:sp>
        <p:nvSpPr>
          <p:cNvPr id="6"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2739153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925BBA26-6655-4F22-B341-8006151F5E4D}" type="datetime1">
              <a:rPr lang="fr-FR">
                <a:solidFill>
                  <a:srgbClr val="FFFFFF"/>
                </a:solidFill>
              </a:rPr>
              <a:pPr>
                <a:defRPr/>
              </a:pPr>
              <a:t>05/02/2023</a:t>
            </a:fld>
            <a:endParaRPr lang="fr-FR">
              <a:solidFill>
                <a:srgbClr val="FFFFFF"/>
              </a:solidFill>
            </a:endParaRPr>
          </a:p>
        </p:txBody>
      </p:sp>
      <p:sp>
        <p:nvSpPr>
          <p:cNvPr id="6" name="Rectangle 3"/>
          <p:cNvSpPr>
            <a:spLocks noGrp="1" noChangeArrowheads="1"/>
          </p:cNvSpPr>
          <p:nvPr>
            <p:ph type="sldNum" sz="quarter" idx="11"/>
          </p:nvPr>
        </p:nvSpPr>
        <p:spPr/>
        <p:txBody>
          <a:bodyPr/>
          <a:lstStyle>
            <a:lvl1pPr>
              <a:defRPr>
                <a:solidFill>
                  <a:schemeClr val="tx1"/>
                </a:solidFill>
              </a:defRPr>
            </a:lvl1pPr>
          </a:lstStyle>
          <a:p>
            <a:pPr>
              <a:defRPr/>
            </a:pPr>
            <a:fld id="{6BDAFB89-CD17-45A6-9AC0-86C82862E20E}" type="slidenum">
              <a:rPr lang="fr-FR" altLang="fr-FR">
                <a:solidFill>
                  <a:srgbClr val="FFFFFF"/>
                </a:solidFill>
              </a:rPr>
              <a:pPr>
                <a:defRPr/>
              </a:pPr>
              <a:t>‹N°›</a:t>
            </a:fld>
            <a:endParaRPr lang="fr-FR" altLang="fr-FR">
              <a:solidFill>
                <a:srgbClr val="FFFFFF"/>
              </a:solidFill>
            </a:endParaRPr>
          </a:p>
        </p:txBody>
      </p:sp>
      <p:sp>
        <p:nvSpPr>
          <p:cNvPr id="7"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3642156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Modifiez les styles du texte du masque</a:t>
            </a:r>
          </a:p>
        </p:txBody>
      </p:sp>
      <p:sp>
        <p:nvSpPr>
          <p:cNvPr id="6" name="Espace réservé du contenu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EE5DB3C3-518A-4FA7-91F9-5149D3B5D6A9}" type="datetime1">
              <a:rPr lang="fr-FR">
                <a:solidFill>
                  <a:srgbClr val="FFFFFF"/>
                </a:solidFill>
              </a:rPr>
              <a:pPr>
                <a:defRPr/>
              </a:pPr>
              <a:t>05/02/2023</a:t>
            </a:fld>
            <a:endParaRPr lang="fr-FR">
              <a:solidFill>
                <a:srgbClr val="FFFFFF"/>
              </a:solidFill>
            </a:endParaRPr>
          </a:p>
        </p:txBody>
      </p:sp>
      <p:sp>
        <p:nvSpPr>
          <p:cNvPr id="8" name="Rectangle 3"/>
          <p:cNvSpPr>
            <a:spLocks noGrp="1" noChangeArrowheads="1"/>
          </p:cNvSpPr>
          <p:nvPr>
            <p:ph type="sldNum" sz="quarter" idx="11"/>
          </p:nvPr>
        </p:nvSpPr>
        <p:spPr/>
        <p:txBody>
          <a:bodyPr/>
          <a:lstStyle>
            <a:lvl1pPr>
              <a:defRPr>
                <a:solidFill>
                  <a:schemeClr val="tx1"/>
                </a:solidFill>
              </a:defRPr>
            </a:lvl1pPr>
          </a:lstStyle>
          <a:p>
            <a:pPr>
              <a:defRPr/>
            </a:pPr>
            <a:fld id="{AEB598A4-C759-4324-B8D8-3264807CE2AE}" type="slidenum">
              <a:rPr lang="fr-FR" altLang="fr-FR">
                <a:solidFill>
                  <a:srgbClr val="FFFFFF"/>
                </a:solidFill>
              </a:rPr>
              <a:pPr>
                <a:defRPr/>
              </a:pPr>
              <a:t>‹N°›</a:t>
            </a:fld>
            <a:endParaRPr lang="fr-FR" altLang="fr-FR">
              <a:solidFill>
                <a:srgbClr val="FFFFFF"/>
              </a:solidFill>
            </a:endParaRPr>
          </a:p>
        </p:txBody>
      </p:sp>
      <p:sp>
        <p:nvSpPr>
          <p:cNvPr id="9"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1126113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712E2BAD-D8D8-4369-A617-C65A7521BF1C}" type="datetime1">
              <a:rPr lang="fr-FR">
                <a:solidFill>
                  <a:srgbClr val="FFFFFF"/>
                </a:solidFill>
              </a:rPr>
              <a:pPr>
                <a:defRPr/>
              </a:pPr>
              <a:t>05/02/2023</a:t>
            </a:fld>
            <a:endParaRPr lang="fr-FR">
              <a:solidFill>
                <a:srgbClr val="FFFFFF"/>
              </a:solidFill>
            </a:endParaRPr>
          </a:p>
        </p:txBody>
      </p:sp>
      <p:sp>
        <p:nvSpPr>
          <p:cNvPr id="4" name="Rectangle 3"/>
          <p:cNvSpPr>
            <a:spLocks noGrp="1" noChangeArrowheads="1"/>
          </p:cNvSpPr>
          <p:nvPr>
            <p:ph type="sldNum" sz="quarter" idx="11"/>
          </p:nvPr>
        </p:nvSpPr>
        <p:spPr/>
        <p:txBody>
          <a:bodyPr/>
          <a:lstStyle>
            <a:lvl1pPr>
              <a:defRPr>
                <a:solidFill>
                  <a:schemeClr val="tx1"/>
                </a:solidFill>
              </a:defRPr>
            </a:lvl1pPr>
          </a:lstStyle>
          <a:p>
            <a:pPr>
              <a:defRPr/>
            </a:pPr>
            <a:fld id="{B7915BEC-5538-4595-A599-0A28165D0EF6}" type="slidenum">
              <a:rPr lang="fr-FR" altLang="fr-FR">
                <a:solidFill>
                  <a:srgbClr val="FFFFFF"/>
                </a:solidFill>
              </a:rPr>
              <a:pPr>
                <a:defRPr/>
              </a:pPr>
              <a:t>‹N°›</a:t>
            </a:fld>
            <a:endParaRPr lang="fr-FR" altLang="fr-FR">
              <a:solidFill>
                <a:srgbClr val="FFFFFF"/>
              </a:solidFill>
            </a:endParaRPr>
          </a:p>
        </p:txBody>
      </p:sp>
      <p:sp>
        <p:nvSpPr>
          <p:cNvPr id="5"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3990516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47C8F33D-4C71-4864-BC00-C1F4E6B350E8}" type="datetime1">
              <a:rPr lang="fr-FR">
                <a:solidFill>
                  <a:srgbClr val="FFFFFF"/>
                </a:solidFill>
              </a:rPr>
              <a:pPr>
                <a:defRPr/>
              </a:pPr>
              <a:t>05/02/2023</a:t>
            </a:fld>
            <a:endParaRPr lang="fr-FR">
              <a:solidFill>
                <a:srgbClr val="FFFFFF"/>
              </a:solidFill>
            </a:endParaRPr>
          </a:p>
        </p:txBody>
      </p:sp>
      <p:sp>
        <p:nvSpPr>
          <p:cNvPr id="3" name="Rectangle 3"/>
          <p:cNvSpPr>
            <a:spLocks noGrp="1" noChangeArrowheads="1"/>
          </p:cNvSpPr>
          <p:nvPr>
            <p:ph type="sldNum" sz="quarter" idx="11"/>
          </p:nvPr>
        </p:nvSpPr>
        <p:spPr/>
        <p:txBody>
          <a:bodyPr/>
          <a:lstStyle>
            <a:lvl1pPr>
              <a:defRPr>
                <a:solidFill>
                  <a:schemeClr val="tx1"/>
                </a:solidFill>
              </a:defRPr>
            </a:lvl1pPr>
          </a:lstStyle>
          <a:p>
            <a:pPr>
              <a:defRPr/>
            </a:pPr>
            <a:fld id="{23EB95DF-2E03-4CC7-B360-FD2ECB685737}" type="slidenum">
              <a:rPr lang="fr-FR" altLang="fr-FR">
                <a:solidFill>
                  <a:srgbClr val="FFFFFF"/>
                </a:solidFill>
              </a:rPr>
              <a:pPr>
                <a:defRPr/>
              </a:pPr>
              <a:t>‹N°›</a:t>
            </a:fld>
            <a:endParaRPr lang="fr-FR" altLang="fr-FR">
              <a:solidFill>
                <a:srgbClr val="FFFFFF"/>
              </a:solidFill>
            </a:endParaRPr>
          </a:p>
        </p:txBody>
      </p:sp>
      <p:sp>
        <p:nvSpPr>
          <p:cNvPr id="4"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3982499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73050"/>
            <a:ext cx="3008313" cy="1162050"/>
          </a:xfrm>
        </p:spPr>
        <p:txBody>
          <a:bodyPr anchor="b"/>
          <a:lstStyle>
            <a:lvl1pPr algn="l">
              <a:defRPr sz="1500" b="1"/>
            </a:lvl1pPr>
          </a:lstStyle>
          <a:p>
            <a:r>
              <a:rPr lang="fr-FR"/>
              <a:t>Modifiez le style du titre</a:t>
            </a:r>
          </a:p>
        </p:txBody>
      </p:sp>
      <p:sp>
        <p:nvSpPr>
          <p:cNvPr id="3" name="Espace réservé du contenu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Modifiez les styles du texte du masque</a:t>
            </a:r>
          </a:p>
        </p:txBody>
      </p:sp>
      <p:sp>
        <p:nvSpPr>
          <p:cNvPr id="5"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1ED3FCA2-1B69-49FC-8024-C3908F9654C7}" type="datetime1">
              <a:rPr lang="fr-FR">
                <a:solidFill>
                  <a:srgbClr val="FFFFFF"/>
                </a:solidFill>
              </a:rPr>
              <a:pPr>
                <a:defRPr/>
              </a:pPr>
              <a:t>05/02/2023</a:t>
            </a:fld>
            <a:endParaRPr lang="fr-FR">
              <a:solidFill>
                <a:srgbClr val="FFFFFF"/>
              </a:solidFill>
            </a:endParaRPr>
          </a:p>
        </p:txBody>
      </p:sp>
      <p:sp>
        <p:nvSpPr>
          <p:cNvPr id="6" name="Rectangle 3"/>
          <p:cNvSpPr>
            <a:spLocks noGrp="1" noChangeArrowheads="1"/>
          </p:cNvSpPr>
          <p:nvPr>
            <p:ph type="sldNum" sz="quarter" idx="11"/>
          </p:nvPr>
        </p:nvSpPr>
        <p:spPr/>
        <p:txBody>
          <a:bodyPr/>
          <a:lstStyle>
            <a:lvl1pPr>
              <a:defRPr>
                <a:solidFill>
                  <a:schemeClr val="tx1"/>
                </a:solidFill>
              </a:defRPr>
            </a:lvl1pPr>
          </a:lstStyle>
          <a:p>
            <a:pPr>
              <a:defRPr/>
            </a:pPr>
            <a:fld id="{9CB4804C-9B23-44A3-AEB7-907DED26C969}" type="slidenum">
              <a:rPr lang="fr-FR" altLang="fr-FR">
                <a:solidFill>
                  <a:srgbClr val="FFFFFF"/>
                </a:solidFill>
              </a:rPr>
              <a:pPr>
                <a:defRPr/>
              </a:pPr>
              <a:t>‹N°›</a:t>
            </a:fld>
            <a:endParaRPr lang="fr-FR" altLang="fr-FR">
              <a:solidFill>
                <a:srgbClr val="FFFFFF"/>
              </a:solidFill>
            </a:endParaRPr>
          </a:p>
        </p:txBody>
      </p:sp>
      <p:sp>
        <p:nvSpPr>
          <p:cNvPr id="7"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47813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15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fr-FR" noProof="0"/>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Modifiez les styles du texte du masque</a:t>
            </a:r>
          </a:p>
        </p:txBody>
      </p:sp>
      <p:sp>
        <p:nvSpPr>
          <p:cNvPr id="5"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DFB15064-7F58-435E-8580-4B853D0F0CCA}" type="datetime1">
              <a:rPr lang="fr-FR">
                <a:solidFill>
                  <a:srgbClr val="FFFFFF"/>
                </a:solidFill>
              </a:rPr>
              <a:pPr>
                <a:defRPr/>
              </a:pPr>
              <a:t>05/02/2023</a:t>
            </a:fld>
            <a:endParaRPr lang="fr-FR">
              <a:solidFill>
                <a:srgbClr val="FFFFFF"/>
              </a:solidFill>
            </a:endParaRPr>
          </a:p>
        </p:txBody>
      </p:sp>
      <p:sp>
        <p:nvSpPr>
          <p:cNvPr id="6" name="Rectangle 3"/>
          <p:cNvSpPr>
            <a:spLocks noGrp="1" noChangeArrowheads="1"/>
          </p:cNvSpPr>
          <p:nvPr>
            <p:ph type="sldNum" sz="quarter" idx="11"/>
          </p:nvPr>
        </p:nvSpPr>
        <p:spPr/>
        <p:txBody>
          <a:bodyPr/>
          <a:lstStyle>
            <a:lvl1pPr>
              <a:defRPr>
                <a:solidFill>
                  <a:schemeClr val="tx1"/>
                </a:solidFill>
              </a:defRPr>
            </a:lvl1pPr>
          </a:lstStyle>
          <a:p>
            <a:pPr>
              <a:defRPr/>
            </a:pPr>
            <a:fld id="{1B0D3999-44D9-422F-AF99-93784A8AC47E}" type="slidenum">
              <a:rPr lang="fr-FR" altLang="fr-FR">
                <a:solidFill>
                  <a:srgbClr val="FFFFFF"/>
                </a:solidFill>
              </a:rPr>
              <a:pPr>
                <a:defRPr/>
              </a:pPr>
              <a:t>‹N°›</a:t>
            </a:fld>
            <a:endParaRPr lang="fr-FR" altLang="fr-FR">
              <a:solidFill>
                <a:srgbClr val="FFFFFF"/>
              </a:solidFill>
            </a:endParaRPr>
          </a:p>
        </p:txBody>
      </p:sp>
      <p:sp>
        <p:nvSpPr>
          <p:cNvPr id="7"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3786376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BDDD7B75-5481-41E0-A047-16BFF8CF11CC}" type="datetime1">
              <a:rPr lang="fr-FR">
                <a:solidFill>
                  <a:srgbClr val="FFFFFF"/>
                </a:solidFill>
              </a:rPr>
              <a:pPr>
                <a:defRPr/>
              </a:pPr>
              <a:t>05/02/2023</a:t>
            </a:fld>
            <a:endParaRPr lang="fr-FR">
              <a:solidFill>
                <a:srgbClr val="FFFFFF"/>
              </a:solidFill>
            </a:endParaRPr>
          </a:p>
        </p:txBody>
      </p:sp>
      <p:sp>
        <p:nvSpPr>
          <p:cNvPr id="5" name="Rectangle 3"/>
          <p:cNvSpPr>
            <a:spLocks noGrp="1" noChangeArrowheads="1"/>
          </p:cNvSpPr>
          <p:nvPr>
            <p:ph type="sldNum" sz="quarter" idx="11"/>
          </p:nvPr>
        </p:nvSpPr>
        <p:spPr/>
        <p:txBody>
          <a:bodyPr/>
          <a:lstStyle>
            <a:lvl1pPr>
              <a:defRPr>
                <a:solidFill>
                  <a:schemeClr val="tx1"/>
                </a:solidFill>
              </a:defRPr>
            </a:lvl1pPr>
          </a:lstStyle>
          <a:p>
            <a:pPr>
              <a:defRPr/>
            </a:pPr>
            <a:fld id="{DFBDB3FA-BFEC-410E-8363-F9D6D1983780}" type="slidenum">
              <a:rPr lang="fr-FR" altLang="fr-FR">
                <a:solidFill>
                  <a:srgbClr val="FFFFFF"/>
                </a:solidFill>
              </a:rPr>
              <a:pPr>
                <a:defRPr/>
              </a:pPr>
              <a:t>‹N°›</a:t>
            </a:fld>
            <a:endParaRPr lang="fr-FR" altLang="fr-FR">
              <a:solidFill>
                <a:srgbClr val="FFFFFF"/>
              </a:solidFill>
            </a:endParaRPr>
          </a:p>
        </p:txBody>
      </p:sp>
      <p:sp>
        <p:nvSpPr>
          <p:cNvPr id="6"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1640492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0"/>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40"/>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A37D25AD-51F0-4D4B-8E8F-4276908BC69C}" type="datetime1">
              <a:rPr lang="fr-FR">
                <a:solidFill>
                  <a:srgbClr val="FFFFFF"/>
                </a:solidFill>
              </a:rPr>
              <a:pPr>
                <a:defRPr/>
              </a:pPr>
              <a:t>05/02/2023</a:t>
            </a:fld>
            <a:endParaRPr lang="fr-FR">
              <a:solidFill>
                <a:srgbClr val="FFFFFF"/>
              </a:solidFill>
            </a:endParaRPr>
          </a:p>
        </p:txBody>
      </p:sp>
      <p:sp>
        <p:nvSpPr>
          <p:cNvPr id="5" name="Rectangle 3"/>
          <p:cNvSpPr>
            <a:spLocks noGrp="1" noChangeArrowheads="1"/>
          </p:cNvSpPr>
          <p:nvPr>
            <p:ph type="sldNum" sz="quarter" idx="11"/>
          </p:nvPr>
        </p:nvSpPr>
        <p:spPr/>
        <p:txBody>
          <a:bodyPr/>
          <a:lstStyle>
            <a:lvl1pPr>
              <a:defRPr>
                <a:solidFill>
                  <a:schemeClr val="tx1"/>
                </a:solidFill>
              </a:defRPr>
            </a:lvl1pPr>
          </a:lstStyle>
          <a:p>
            <a:pPr>
              <a:defRPr/>
            </a:pPr>
            <a:fld id="{DE06CADF-F4D6-4D41-B543-74F82FA097DC}" type="slidenum">
              <a:rPr lang="fr-FR" altLang="fr-FR">
                <a:solidFill>
                  <a:srgbClr val="FFFFFF"/>
                </a:solidFill>
              </a:rPr>
              <a:pPr>
                <a:defRPr/>
              </a:pPr>
              <a:t>‹N°›</a:t>
            </a:fld>
            <a:endParaRPr lang="fr-FR" altLang="fr-FR">
              <a:solidFill>
                <a:srgbClr val="FFFFFF"/>
              </a:solidFill>
            </a:endParaRPr>
          </a:p>
        </p:txBody>
      </p:sp>
      <p:sp>
        <p:nvSpPr>
          <p:cNvPr id="6"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712601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762000" y="762002"/>
            <a:ext cx="7924800" cy="53244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Rectangle 11"/>
          <p:cNvSpPr>
            <a:spLocks noGrp="1" noChangeArrowheads="1"/>
          </p:cNvSpPr>
          <p:nvPr>
            <p:ph type="dt" sz="half" idx="10"/>
          </p:nvPr>
        </p:nvSpPr>
        <p:spPr/>
        <p:txBody>
          <a:bodyPr/>
          <a:lstStyle>
            <a:lvl1pPr fontAlgn="auto">
              <a:spcBef>
                <a:spcPts val="0"/>
              </a:spcBef>
              <a:spcAft>
                <a:spcPts val="0"/>
              </a:spcAft>
              <a:defRPr>
                <a:solidFill>
                  <a:srgbClr val="003366"/>
                </a:solidFill>
              </a:defRPr>
            </a:lvl1pPr>
          </a:lstStyle>
          <a:p>
            <a:pPr>
              <a:defRPr/>
            </a:pPr>
            <a:fld id="{E9822D5C-856E-4380-86D5-2EF9364E71DC}" type="datetime1">
              <a:rPr lang="fr-FR"/>
              <a:pPr>
                <a:defRPr/>
              </a:pPr>
              <a:t>05/02/2023</a:t>
            </a:fld>
            <a:endParaRPr lang="fr-FR"/>
          </a:p>
        </p:txBody>
      </p:sp>
      <p:sp>
        <p:nvSpPr>
          <p:cNvPr id="4" name="Rectangle 12"/>
          <p:cNvSpPr>
            <a:spLocks noGrp="1" noChangeArrowheads="1"/>
          </p:cNvSpPr>
          <p:nvPr>
            <p:ph type="ftr" sz="quarter" idx="11"/>
          </p:nvPr>
        </p:nvSpPr>
        <p:spPr/>
        <p:txBody>
          <a:bodyPr/>
          <a:lstStyle>
            <a:lvl1pPr fontAlgn="auto">
              <a:spcBef>
                <a:spcPts val="0"/>
              </a:spcBef>
              <a:spcAft>
                <a:spcPts val="0"/>
              </a:spcAft>
              <a:defRPr>
                <a:solidFill>
                  <a:srgbClr val="003366"/>
                </a:solidFill>
              </a:defRPr>
            </a:lvl1pPr>
          </a:lstStyle>
          <a:p>
            <a:pPr>
              <a:defRPr/>
            </a:pPr>
            <a:r>
              <a:rPr lang="fr-FR"/>
              <a:t>Dr. SANOGO A. Alain, Master Qualité</a:t>
            </a:r>
          </a:p>
        </p:txBody>
      </p:sp>
      <p:sp>
        <p:nvSpPr>
          <p:cNvPr id="5" name="Rectangle 13"/>
          <p:cNvSpPr>
            <a:spLocks noGrp="1" noChangeArrowheads="1"/>
          </p:cNvSpPr>
          <p:nvPr>
            <p:ph type="sldNum" sz="quarter" idx="12"/>
          </p:nvPr>
        </p:nvSpPr>
        <p:spPr/>
        <p:txBody>
          <a:bodyPr/>
          <a:lstStyle>
            <a:lvl1pPr>
              <a:defRPr>
                <a:solidFill>
                  <a:srgbClr val="FFFFFF"/>
                </a:solidFill>
              </a:defRPr>
            </a:lvl1pPr>
          </a:lstStyle>
          <a:p>
            <a:pPr>
              <a:defRPr/>
            </a:pPr>
            <a:fld id="{20728C29-FD0C-45D1-9031-9B0018910161}" type="slidenum">
              <a:rPr lang="fr-FR" altLang="fr-FR"/>
              <a:pPr>
                <a:defRPr/>
              </a:pPr>
              <a:t>‹N°›</a:t>
            </a:fld>
            <a:endParaRPr lang="fr-FR" altLang="fr-FR"/>
          </a:p>
        </p:txBody>
      </p:sp>
    </p:spTree>
    <p:extLst>
      <p:ext uri="{BB962C8B-B14F-4D97-AF65-F5344CB8AC3E}">
        <p14:creationId xmlns:p14="http://schemas.microsoft.com/office/powerpoint/2010/main" val="41187398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914400" y="277813"/>
            <a:ext cx="7772400" cy="1143000"/>
          </a:xfrm>
        </p:spPr>
        <p:txBody>
          <a:bodyPr/>
          <a:lstStyle/>
          <a:p>
            <a:r>
              <a:rPr lang="fr-FR"/>
              <a:t>Cliquez pour modifier le style du titre</a:t>
            </a:r>
          </a:p>
        </p:txBody>
      </p:sp>
      <p:sp>
        <p:nvSpPr>
          <p:cNvPr id="3" name="Espace réservé du texte 2"/>
          <p:cNvSpPr>
            <a:spLocks noGrp="1"/>
          </p:cNvSpPr>
          <p:nvPr>
            <p:ph type="body" sz="half" idx="1"/>
          </p:nvPr>
        </p:nvSpPr>
        <p:spPr>
          <a:xfrm>
            <a:off x="914400" y="1600202"/>
            <a:ext cx="3810000" cy="45307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876800" y="1600202"/>
            <a:ext cx="3810000" cy="45307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a:xfrm>
            <a:off x="914400" y="6251575"/>
            <a:ext cx="1981200" cy="457200"/>
          </a:xfrm>
        </p:spPr>
        <p:txBody>
          <a:bodyPr/>
          <a:lstStyle>
            <a:lvl1pPr fontAlgn="auto">
              <a:spcBef>
                <a:spcPts val="0"/>
              </a:spcBef>
              <a:spcAft>
                <a:spcPts val="0"/>
              </a:spcAft>
              <a:defRPr>
                <a:solidFill>
                  <a:schemeClr val="tx1"/>
                </a:solidFill>
              </a:defRPr>
            </a:lvl1pPr>
          </a:lstStyle>
          <a:p>
            <a:pPr>
              <a:defRPr/>
            </a:pPr>
            <a:fld id="{A222AAC5-3D7D-42EA-A70A-523366CA7CB0}" type="datetime1">
              <a:rPr lang="fr-FR">
                <a:solidFill>
                  <a:srgbClr val="FFFFFF"/>
                </a:solidFill>
              </a:rPr>
              <a:pPr>
                <a:defRPr/>
              </a:pPr>
              <a:t>05/02/2023</a:t>
            </a:fld>
            <a:endParaRPr lang="fr-FR">
              <a:solidFill>
                <a:srgbClr val="FFFFFF"/>
              </a:solidFill>
            </a:endParaRPr>
          </a:p>
        </p:txBody>
      </p:sp>
      <p:sp>
        <p:nvSpPr>
          <p:cNvPr id="6" name="Espace réservé du pied de page 5"/>
          <p:cNvSpPr>
            <a:spLocks noGrp="1"/>
          </p:cNvSpPr>
          <p:nvPr>
            <p:ph type="ftr" sz="quarter" idx="11"/>
          </p:nvPr>
        </p:nvSpPr>
        <p:spPr>
          <a:xfrm>
            <a:off x="3352800" y="6248400"/>
            <a:ext cx="2971800" cy="457200"/>
          </a:xfrm>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
        <p:nvSpPr>
          <p:cNvPr id="7" name="Espace réservé du numéro de diapositive 6"/>
          <p:cNvSpPr>
            <a:spLocks noGrp="1"/>
          </p:cNvSpPr>
          <p:nvPr>
            <p:ph type="sldNum" sz="quarter" idx="12"/>
          </p:nvPr>
        </p:nvSpPr>
        <p:spPr>
          <a:xfrm>
            <a:off x="6781800" y="6248400"/>
            <a:ext cx="1905000" cy="457200"/>
          </a:xfrm>
        </p:spPr>
        <p:txBody>
          <a:bodyPr/>
          <a:lstStyle>
            <a:lvl1pPr>
              <a:defRPr>
                <a:solidFill>
                  <a:schemeClr val="tx1"/>
                </a:solidFill>
              </a:defRPr>
            </a:lvl1pPr>
          </a:lstStyle>
          <a:p>
            <a:pPr>
              <a:defRPr/>
            </a:pPr>
            <a:fld id="{2E6C2599-73F3-40A1-8717-3C181E02F344}" type="slidenum">
              <a:rPr lang="fr-FR" altLang="fr-FR">
                <a:solidFill>
                  <a:srgbClr val="FFFFFF"/>
                </a:solidFill>
              </a:rPr>
              <a:pPr>
                <a:defRPr/>
              </a:pPr>
              <a:t>‹N°›</a:t>
            </a:fld>
            <a:endParaRPr lang="fr-FR" altLang="fr-FR">
              <a:solidFill>
                <a:srgbClr val="FFFFFF"/>
              </a:solidFill>
            </a:endParaRPr>
          </a:p>
        </p:txBody>
      </p:sp>
    </p:spTree>
    <p:extLst>
      <p:ext uri="{BB962C8B-B14F-4D97-AF65-F5344CB8AC3E}">
        <p14:creationId xmlns:p14="http://schemas.microsoft.com/office/powerpoint/2010/main" val="3164638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4" name="Group 2"/>
          <p:cNvGrpSpPr>
            <a:grpSpLocks/>
          </p:cNvGrpSpPr>
          <p:nvPr/>
        </p:nvGrpSpPr>
        <p:grpSpPr bwMode="auto">
          <a:xfrm>
            <a:off x="2" y="4"/>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fr-FR" sz="1800">
                  <a:solidFill>
                    <a:srgbClr val="FFFFFF"/>
                  </a:solidFill>
                  <a:cs typeface="Arial" panose="020B0604020202020204" pitchFamily="34"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fr-FR" sz="1800">
                  <a:solidFill>
                    <a:srgbClr val="FFFFFF"/>
                  </a:solidFill>
                  <a:cs typeface="Arial" panose="020B0604020202020204" pitchFamily="34"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fr-FR" sz="1800">
                  <a:solidFill>
                    <a:srgbClr val="FFFFFF"/>
                  </a:solidFill>
                  <a:cs typeface="Arial" panose="020B0604020202020204" pitchFamily="34"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fr-FR" sz="1800">
                  <a:solidFill>
                    <a:srgbClr val="FFFFFF"/>
                  </a:solidFill>
                  <a:latin typeface="Arial" panose="020B0604020202020204" pitchFamily="34" charset="0"/>
                  <a:cs typeface="Arial" panose="020B0604020202020204" pitchFamily="34" charset="0"/>
                </a:endParaRPr>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fr-FR" sz="1800">
                  <a:solidFill>
                    <a:srgbClr val="FFFFFF"/>
                  </a:solidFill>
                  <a:cs typeface="Arial" panose="020B0604020202020204" pitchFamily="34"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fr-FR" sz="1800">
                <a:solidFill>
                  <a:srgbClr val="FFFFFF"/>
                </a:solidFill>
                <a:cs typeface="Arial" panose="020B0604020202020204" pitchFamily="34"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616 h 1906"/>
                <a:gd name="T4" fmla="*/ 6035 w 5740"/>
                <a:gd name="T5" fmla="*/ 616 h 1906"/>
                <a:gd name="T6" fmla="*/ 603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fr-FR" sz="1800">
                <a:solidFill>
                  <a:srgbClr val="FFFFFF"/>
                </a:solidFill>
                <a:latin typeface="Arial" panose="020B0604020202020204" pitchFamily="34" charset="0"/>
                <a:cs typeface="Arial" panose="020B0604020202020204" pitchFamily="34" charset="0"/>
              </a:endParaRPr>
            </a:p>
          </p:txBody>
        </p:sp>
      </p:grpSp>
      <p:sp>
        <p:nvSpPr>
          <p:cNvPr id="77835" name="Rectangle 11"/>
          <p:cNvSpPr>
            <a:spLocks noGrp="1" noChangeArrowheads="1"/>
          </p:cNvSpPr>
          <p:nvPr>
            <p:ph type="ctrTitle" sz="quarter"/>
          </p:nvPr>
        </p:nvSpPr>
        <p:spPr>
          <a:xfrm>
            <a:off x="685800" y="1736729"/>
            <a:ext cx="7772400" cy="1920875"/>
          </a:xfrm>
        </p:spPr>
        <p:txBody>
          <a:bodyPr/>
          <a:lstStyle>
            <a:lvl1pPr>
              <a:defRPr sz="6000"/>
            </a:lvl1pPr>
          </a:lstStyle>
          <a:p>
            <a:pPr lvl="0"/>
            <a:r>
              <a:rPr lang="fr-FR" noProof="0"/>
              <a:t>Modifiez le style du titre</a:t>
            </a:r>
          </a:p>
        </p:txBody>
      </p:sp>
      <p:sp>
        <p:nvSpPr>
          <p:cNvPr id="77836"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fr-FR" noProof="0"/>
              <a:t>Modifiez le style des sous-titres du masque</a:t>
            </a:r>
          </a:p>
        </p:txBody>
      </p:sp>
      <p:sp>
        <p:nvSpPr>
          <p:cNvPr id="13" name="Rectangle 13"/>
          <p:cNvSpPr>
            <a:spLocks noGrp="1" noChangeArrowheads="1"/>
          </p:cNvSpPr>
          <p:nvPr>
            <p:ph type="dt" sz="quarter" idx="10"/>
          </p:nvPr>
        </p:nvSpPr>
        <p:spPr>
          <a:xfrm>
            <a:off x="457200" y="6248400"/>
            <a:ext cx="2133600" cy="476250"/>
          </a:xfrm>
        </p:spPr>
        <p:txBody>
          <a:bodyPr/>
          <a:lstStyle>
            <a:lvl1pPr fontAlgn="auto">
              <a:spcBef>
                <a:spcPts val="0"/>
              </a:spcBef>
              <a:spcAft>
                <a:spcPts val="0"/>
              </a:spcAft>
              <a:defRPr>
                <a:solidFill>
                  <a:schemeClr val="tx1"/>
                </a:solidFill>
              </a:defRPr>
            </a:lvl1pPr>
          </a:lstStyle>
          <a:p>
            <a:pPr>
              <a:defRPr/>
            </a:pPr>
            <a:fld id="{D769BC66-F511-46D6-9110-981A255795B6}" type="datetime1">
              <a:rPr lang="fr-FR">
                <a:solidFill>
                  <a:srgbClr val="FFFFFF"/>
                </a:solidFill>
              </a:rPr>
              <a:pPr>
                <a:defRPr/>
              </a:pPr>
              <a:t>05/02/2023</a:t>
            </a:fld>
            <a:endParaRPr lang="fr-FR">
              <a:solidFill>
                <a:srgbClr val="FFFFFF"/>
              </a:solidFill>
            </a:endParaRPr>
          </a:p>
        </p:txBody>
      </p:sp>
      <p:sp>
        <p:nvSpPr>
          <p:cNvPr id="14" name="Rectangle 14"/>
          <p:cNvSpPr>
            <a:spLocks noGrp="1" noChangeArrowheads="1"/>
          </p:cNvSpPr>
          <p:nvPr>
            <p:ph type="ftr" sz="quarter" idx="11"/>
          </p:nvPr>
        </p:nvSpPr>
        <p:spPr>
          <a:xfrm>
            <a:off x="3124200" y="6251575"/>
            <a:ext cx="2895600" cy="476250"/>
          </a:xfrm>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
        <p:nvSpPr>
          <p:cNvPr id="15" name="Rectangle 15"/>
          <p:cNvSpPr>
            <a:spLocks noGrp="1" noChangeArrowheads="1"/>
          </p:cNvSpPr>
          <p:nvPr>
            <p:ph type="sldNum" sz="quarter" idx="12"/>
          </p:nvPr>
        </p:nvSpPr>
        <p:spPr>
          <a:xfrm>
            <a:off x="6553200" y="6254750"/>
            <a:ext cx="2133600" cy="476250"/>
          </a:xfrm>
        </p:spPr>
        <p:txBody>
          <a:bodyPr/>
          <a:lstStyle>
            <a:lvl1pPr>
              <a:defRPr>
                <a:solidFill>
                  <a:schemeClr val="tx1"/>
                </a:solidFill>
              </a:defRPr>
            </a:lvl1pPr>
          </a:lstStyle>
          <a:p>
            <a:pPr>
              <a:defRPr/>
            </a:pPr>
            <a:fld id="{C9C968D5-3FCE-491E-88D2-369C5F6947F6}" type="slidenum">
              <a:rPr lang="fr-FR" altLang="fr-FR">
                <a:solidFill>
                  <a:srgbClr val="FFFFFF"/>
                </a:solidFill>
              </a:rPr>
              <a:pPr>
                <a:defRPr/>
              </a:pPr>
              <a:t>‹N°›</a:t>
            </a:fld>
            <a:endParaRPr lang="fr-FR" altLang="fr-FR">
              <a:solidFill>
                <a:srgbClr val="FFFFFF"/>
              </a:solidFill>
            </a:endParaRPr>
          </a:p>
        </p:txBody>
      </p:sp>
    </p:spTree>
    <p:extLst>
      <p:ext uri="{BB962C8B-B14F-4D97-AF65-F5344CB8AC3E}">
        <p14:creationId xmlns:p14="http://schemas.microsoft.com/office/powerpoint/2010/main" val="3624419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567D652B-8316-47D6-A25C-4DEA60B8FE37}" type="datetime1">
              <a:rPr lang="fr-FR">
                <a:solidFill>
                  <a:srgbClr val="FFFFFF"/>
                </a:solidFill>
              </a:rPr>
              <a:pPr>
                <a:defRPr/>
              </a:pPr>
              <a:t>05/02/2023</a:t>
            </a:fld>
            <a:endParaRPr lang="fr-FR">
              <a:solidFill>
                <a:srgbClr val="FFFFFF"/>
              </a:solidFill>
            </a:endParaRPr>
          </a:p>
        </p:txBody>
      </p:sp>
      <p:sp>
        <p:nvSpPr>
          <p:cNvPr id="5" name="Rectangle 3"/>
          <p:cNvSpPr>
            <a:spLocks noGrp="1" noChangeArrowheads="1"/>
          </p:cNvSpPr>
          <p:nvPr>
            <p:ph type="sldNum" sz="quarter" idx="11"/>
          </p:nvPr>
        </p:nvSpPr>
        <p:spPr/>
        <p:txBody>
          <a:bodyPr/>
          <a:lstStyle>
            <a:lvl1pPr>
              <a:defRPr>
                <a:solidFill>
                  <a:schemeClr val="tx1"/>
                </a:solidFill>
              </a:defRPr>
            </a:lvl1pPr>
          </a:lstStyle>
          <a:p>
            <a:pPr>
              <a:defRPr/>
            </a:pPr>
            <a:fld id="{4D18880E-0151-44BC-B08A-6876FB5F517F}" type="slidenum">
              <a:rPr lang="fr-FR" altLang="fr-FR">
                <a:solidFill>
                  <a:srgbClr val="FFFFFF"/>
                </a:solidFill>
              </a:rPr>
              <a:pPr>
                <a:defRPr/>
              </a:pPr>
              <a:t>‹N°›</a:t>
            </a:fld>
            <a:endParaRPr lang="fr-FR" altLang="fr-FR">
              <a:solidFill>
                <a:srgbClr val="FFFFFF"/>
              </a:solidFill>
            </a:endParaRPr>
          </a:p>
        </p:txBody>
      </p:sp>
      <p:sp>
        <p:nvSpPr>
          <p:cNvPr id="6"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16864017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4"/>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fr-FR"/>
              <a:t>Modifiez les styles du texte du masque</a:t>
            </a:r>
          </a:p>
        </p:txBody>
      </p:sp>
      <p:sp>
        <p:nvSpPr>
          <p:cNvPr id="4"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E1BA773E-7019-44FF-91F8-6DB677640E16}" type="datetime1">
              <a:rPr lang="fr-FR">
                <a:solidFill>
                  <a:srgbClr val="FFFFFF"/>
                </a:solidFill>
              </a:rPr>
              <a:pPr>
                <a:defRPr/>
              </a:pPr>
              <a:t>05/02/2023</a:t>
            </a:fld>
            <a:endParaRPr lang="fr-FR">
              <a:solidFill>
                <a:srgbClr val="FFFFFF"/>
              </a:solidFill>
            </a:endParaRPr>
          </a:p>
        </p:txBody>
      </p:sp>
      <p:sp>
        <p:nvSpPr>
          <p:cNvPr id="5" name="Rectangle 3"/>
          <p:cNvSpPr>
            <a:spLocks noGrp="1" noChangeArrowheads="1"/>
          </p:cNvSpPr>
          <p:nvPr>
            <p:ph type="sldNum" sz="quarter" idx="11"/>
          </p:nvPr>
        </p:nvSpPr>
        <p:spPr/>
        <p:txBody>
          <a:bodyPr/>
          <a:lstStyle>
            <a:lvl1pPr>
              <a:defRPr>
                <a:solidFill>
                  <a:schemeClr val="tx1"/>
                </a:solidFill>
              </a:defRPr>
            </a:lvl1pPr>
          </a:lstStyle>
          <a:p>
            <a:pPr>
              <a:defRPr/>
            </a:pPr>
            <a:fld id="{8997ABE4-D90F-45CC-93E2-4EAEBC56812A}" type="slidenum">
              <a:rPr lang="fr-FR" altLang="fr-FR">
                <a:solidFill>
                  <a:srgbClr val="FFFFFF"/>
                </a:solidFill>
              </a:rPr>
              <a:pPr>
                <a:defRPr/>
              </a:pPr>
              <a:t>‹N°›</a:t>
            </a:fld>
            <a:endParaRPr lang="fr-FR" altLang="fr-FR">
              <a:solidFill>
                <a:srgbClr val="FFFFFF"/>
              </a:solidFill>
            </a:endParaRPr>
          </a:p>
        </p:txBody>
      </p:sp>
      <p:sp>
        <p:nvSpPr>
          <p:cNvPr id="6"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6316823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9886B526-726F-4B81-95B9-1FB5A9DB20A2}" type="datetime1">
              <a:rPr lang="fr-FR">
                <a:solidFill>
                  <a:srgbClr val="FFFFFF"/>
                </a:solidFill>
              </a:rPr>
              <a:pPr>
                <a:defRPr/>
              </a:pPr>
              <a:t>05/02/2023</a:t>
            </a:fld>
            <a:endParaRPr lang="fr-FR">
              <a:solidFill>
                <a:srgbClr val="FFFFFF"/>
              </a:solidFill>
            </a:endParaRPr>
          </a:p>
        </p:txBody>
      </p:sp>
      <p:sp>
        <p:nvSpPr>
          <p:cNvPr id="6" name="Rectangle 3"/>
          <p:cNvSpPr>
            <a:spLocks noGrp="1" noChangeArrowheads="1"/>
          </p:cNvSpPr>
          <p:nvPr>
            <p:ph type="sldNum" sz="quarter" idx="11"/>
          </p:nvPr>
        </p:nvSpPr>
        <p:spPr/>
        <p:txBody>
          <a:bodyPr/>
          <a:lstStyle>
            <a:lvl1pPr>
              <a:defRPr>
                <a:solidFill>
                  <a:schemeClr val="tx1"/>
                </a:solidFill>
              </a:defRPr>
            </a:lvl1pPr>
          </a:lstStyle>
          <a:p>
            <a:pPr>
              <a:defRPr/>
            </a:pPr>
            <a:fld id="{EDBFEAE5-3104-4B28-9C3E-F2E28637AE20}" type="slidenum">
              <a:rPr lang="fr-FR" altLang="fr-FR">
                <a:solidFill>
                  <a:srgbClr val="FFFFFF"/>
                </a:solidFill>
              </a:rPr>
              <a:pPr>
                <a:defRPr/>
              </a:pPr>
              <a:t>‹N°›</a:t>
            </a:fld>
            <a:endParaRPr lang="fr-FR" altLang="fr-FR">
              <a:solidFill>
                <a:srgbClr val="FFFFFF"/>
              </a:solidFill>
            </a:endParaRPr>
          </a:p>
        </p:txBody>
      </p:sp>
      <p:sp>
        <p:nvSpPr>
          <p:cNvPr id="7"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6181970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7" y="1535113"/>
            <a:ext cx="4041775"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76D612A8-D6D3-4F68-A0C1-F2C23FFF9094}" type="datetime1">
              <a:rPr lang="fr-FR">
                <a:solidFill>
                  <a:srgbClr val="FFFFFF"/>
                </a:solidFill>
              </a:rPr>
              <a:pPr>
                <a:defRPr/>
              </a:pPr>
              <a:t>05/02/2023</a:t>
            </a:fld>
            <a:endParaRPr lang="fr-FR">
              <a:solidFill>
                <a:srgbClr val="FFFFFF"/>
              </a:solidFill>
            </a:endParaRPr>
          </a:p>
        </p:txBody>
      </p:sp>
      <p:sp>
        <p:nvSpPr>
          <p:cNvPr id="8" name="Rectangle 3"/>
          <p:cNvSpPr>
            <a:spLocks noGrp="1" noChangeArrowheads="1"/>
          </p:cNvSpPr>
          <p:nvPr>
            <p:ph type="sldNum" sz="quarter" idx="11"/>
          </p:nvPr>
        </p:nvSpPr>
        <p:spPr/>
        <p:txBody>
          <a:bodyPr/>
          <a:lstStyle>
            <a:lvl1pPr>
              <a:defRPr>
                <a:solidFill>
                  <a:schemeClr val="tx1"/>
                </a:solidFill>
              </a:defRPr>
            </a:lvl1pPr>
          </a:lstStyle>
          <a:p>
            <a:pPr>
              <a:defRPr/>
            </a:pPr>
            <a:fld id="{2507D7FA-C3A7-45B8-81F7-3B5CE73CC33B}" type="slidenum">
              <a:rPr lang="fr-FR" altLang="fr-FR">
                <a:solidFill>
                  <a:srgbClr val="FFFFFF"/>
                </a:solidFill>
              </a:rPr>
              <a:pPr>
                <a:defRPr/>
              </a:pPr>
              <a:t>‹N°›</a:t>
            </a:fld>
            <a:endParaRPr lang="fr-FR" altLang="fr-FR">
              <a:solidFill>
                <a:srgbClr val="FFFFFF"/>
              </a:solidFill>
            </a:endParaRPr>
          </a:p>
        </p:txBody>
      </p:sp>
      <p:sp>
        <p:nvSpPr>
          <p:cNvPr id="9"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21748559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9D448BB3-7279-445D-89E6-D603D8F135AA}" type="datetime1">
              <a:rPr lang="fr-FR">
                <a:solidFill>
                  <a:srgbClr val="FFFFFF"/>
                </a:solidFill>
              </a:rPr>
              <a:pPr>
                <a:defRPr/>
              </a:pPr>
              <a:t>05/02/2023</a:t>
            </a:fld>
            <a:endParaRPr lang="fr-FR">
              <a:solidFill>
                <a:srgbClr val="FFFFFF"/>
              </a:solidFill>
            </a:endParaRPr>
          </a:p>
        </p:txBody>
      </p:sp>
      <p:sp>
        <p:nvSpPr>
          <p:cNvPr id="4" name="Rectangle 3"/>
          <p:cNvSpPr>
            <a:spLocks noGrp="1" noChangeArrowheads="1"/>
          </p:cNvSpPr>
          <p:nvPr>
            <p:ph type="sldNum" sz="quarter" idx="11"/>
          </p:nvPr>
        </p:nvSpPr>
        <p:spPr/>
        <p:txBody>
          <a:bodyPr/>
          <a:lstStyle>
            <a:lvl1pPr>
              <a:defRPr>
                <a:solidFill>
                  <a:schemeClr val="tx1"/>
                </a:solidFill>
              </a:defRPr>
            </a:lvl1pPr>
          </a:lstStyle>
          <a:p>
            <a:pPr>
              <a:defRPr/>
            </a:pPr>
            <a:fld id="{9D8D6408-3001-408D-B85E-A92CB88D525C}" type="slidenum">
              <a:rPr lang="fr-FR" altLang="fr-FR">
                <a:solidFill>
                  <a:srgbClr val="FFFFFF"/>
                </a:solidFill>
              </a:rPr>
              <a:pPr>
                <a:defRPr/>
              </a:pPr>
              <a:t>‹N°›</a:t>
            </a:fld>
            <a:endParaRPr lang="fr-FR" altLang="fr-FR">
              <a:solidFill>
                <a:srgbClr val="FFFFFF"/>
              </a:solidFill>
            </a:endParaRPr>
          </a:p>
        </p:txBody>
      </p:sp>
      <p:sp>
        <p:nvSpPr>
          <p:cNvPr id="5"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19589809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1EAE39B5-6C18-4985-8AAD-85996ECAA2A4}" type="datetime1">
              <a:rPr lang="fr-FR">
                <a:solidFill>
                  <a:srgbClr val="FFFFFF"/>
                </a:solidFill>
              </a:rPr>
              <a:pPr>
                <a:defRPr/>
              </a:pPr>
              <a:t>05/02/2023</a:t>
            </a:fld>
            <a:endParaRPr lang="fr-FR">
              <a:solidFill>
                <a:srgbClr val="FFFFFF"/>
              </a:solidFill>
            </a:endParaRPr>
          </a:p>
        </p:txBody>
      </p:sp>
      <p:sp>
        <p:nvSpPr>
          <p:cNvPr id="3" name="Rectangle 3"/>
          <p:cNvSpPr>
            <a:spLocks noGrp="1" noChangeArrowheads="1"/>
          </p:cNvSpPr>
          <p:nvPr>
            <p:ph type="sldNum" sz="quarter" idx="11"/>
          </p:nvPr>
        </p:nvSpPr>
        <p:spPr/>
        <p:txBody>
          <a:bodyPr/>
          <a:lstStyle>
            <a:lvl1pPr>
              <a:defRPr>
                <a:solidFill>
                  <a:schemeClr val="tx1"/>
                </a:solidFill>
              </a:defRPr>
            </a:lvl1pPr>
          </a:lstStyle>
          <a:p>
            <a:pPr>
              <a:defRPr/>
            </a:pPr>
            <a:fld id="{66F99281-3F89-4715-80A0-67A8DF98258C}" type="slidenum">
              <a:rPr lang="fr-FR" altLang="fr-FR">
                <a:solidFill>
                  <a:srgbClr val="FFFFFF"/>
                </a:solidFill>
              </a:rPr>
              <a:pPr>
                <a:defRPr/>
              </a:pPr>
              <a:t>‹N°›</a:t>
            </a:fld>
            <a:endParaRPr lang="fr-FR" altLang="fr-FR">
              <a:solidFill>
                <a:srgbClr val="FFFFFF"/>
              </a:solidFill>
            </a:endParaRPr>
          </a:p>
        </p:txBody>
      </p:sp>
      <p:sp>
        <p:nvSpPr>
          <p:cNvPr id="4"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26701229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2"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2" y="1435103"/>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fr-FR"/>
              <a:t>Modifiez les styles du texte du masque</a:t>
            </a:r>
          </a:p>
        </p:txBody>
      </p:sp>
      <p:sp>
        <p:nvSpPr>
          <p:cNvPr id="5"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983E5C87-2770-41CD-8152-08094A268C7A}" type="datetime1">
              <a:rPr lang="fr-FR">
                <a:solidFill>
                  <a:srgbClr val="FFFFFF"/>
                </a:solidFill>
              </a:rPr>
              <a:pPr>
                <a:defRPr/>
              </a:pPr>
              <a:t>05/02/2023</a:t>
            </a:fld>
            <a:endParaRPr lang="fr-FR">
              <a:solidFill>
                <a:srgbClr val="FFFFFF"/>
              </a:solidFill>
            </a:endParaRPr>
          </a:p>
        </p:txBody>
      </p:sp>
      <p:sp>
        <p:nvSpPr>
          <p:cNvPr id="6" name="Rectangle 3"/>
          <p:cNvSpPr>
            <a:spLocks noGrp="1" noChangeArrowheads="1"/>
          </p:cNvSpPr>
          <p:nvPr>
            <p:ph type="sldNum" sz="quarter" idx="11"/>
          </p:nvPr>
        </p:nvSpPr>
        <p:spPr/>
        <p:txBody>
          <a:bodyPr/>
          <a:lstStyle>
            <a:lvl1pPr>
              <a:defRPr>
                <a:solidFill>
                  <a:schemeClr val="tx1"/>
                </a:solidFill>
              </a:defRPr>
            </a:lvl1pPr>
          </a:lstStyle>
          <a:p>
            <a:pPr>
              <a:defRPr/>
            </a:pPr>
            <a:fld id="{E00E8307-8C68-44C5-A60E-106EA72B20C8}" type="slidenum">
              <a:rPr lang="fr-FR" altLang="fr-FR">
                <a:solidFill>
                  <a:srgbClr val="FFFFFF"/>
                </a:solidFill>
              </a:rPr>
              <a:pPr>
                <a:defRPr/>
              </a:pPr>
              <a:t>‹N°›</a:t>
            </a:fld>
            <a:endParaRPr lang="fr-FR" altLang="fr-FR">
              <a:solidFill>
                <a:srgbClr val="FFFFFF"/>
              </a:solidFill>
            </a:endParaRPr>
          </a:p>
        </p:txBody>
      </p:sp>
      <p:sp>
        <p:nvSpPr>
          <p:cNvPr id="7"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5094027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fr-FR" noProof="0"/>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fr-FR"/>
              <a:t>Modifiez les styles du texte du masque</a:t>
            </a:r>
          </a:p>
        </p:txBody>
      </p:sp>
      <p:sp>
        <p:nvSpPr>
          <p:cNvPr id="5"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A66279AE-3AB6-409A-8659-61868798EF9F}" type="datetime1">
              <a:rPr lang="fr-FR">
                <a:solidFill>
                  <a:srgbClr val="FFFFFF"/>
                </a:solidFill>
              </a:rPr>
              <a:pPr>
                <a:defRPr/>
              </a:pPr>
              <a:t>05/02/2023</a:t>
            </a:fld>
            <a:endParaRPr lang="fr-FR">
              <a:solidFill>
                <a:srgbClr val="FFFFFF"/>
              </a:solidFill>
            </a:endParaRPr>
          </a:p>
        </p:txBody>
      </p:sp>
      <p:sp>
        <p:nvSpPr>
          <p:cNvPr id="6" name="Rectangle 3"/>
          <p:cNvSpPr>
            <a:spLocks noGrp="1" noChangeArrowheads="1"/>
          </p:cNvSpPr>
          <p:nvPr>
            <p:ph type="sldNum" sz="quarter" idx="11"/>
          </p:nvPr>
        </p:nvSpPr>
        <p:spPr/>
        <p:txBody>
          <a:bodyPr/>
          <a:lstStyle>
            <a:lvl1pPr>
              <a:defRPr>
                <a:solidFill>
                  <a:schemeClr val="tx1"/>
                </a:solidFill>
              </a:defRPr>
            </a:lvl1pPr>
          </a:lstStyle>
          <a:p>
            <a:pPr>
              <a:defRPr/>
            </a:pPr>
            <a:fld id="{BA274E62-140B-4DB9-A63B-06F04C1ACAA6}" type="slidenum">
              <a:rPr lang="fr-FR" altLang="fr-FR">
                <a:solidFill>
                  <a:srgbClr val="FFFFFF"/>
                </a:solidFill>
              </a:rPr>
              <a:pPr>
                <a:defRPr/>
              </a:pPr>
              <a:t>‹N°›</a:t>
            </a:fld>
            <a:endParaRPr lang="fr-FR" altLang="fr-FR">
              <a:solidFill>
                <a:srgbClr val="FFFFFF"/>
              </a:solidFill>
            </a:endParaRPr>
          </a:p>
        </p:txBody>
      </p:sp>
      <p:sp>
        <p:nvSpPr>
          <p:cNvPr id="7"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20874487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9B89B766-72CE-4729-A69C-81EFB0AF5990}" type="datetime1">
              <a:rPr lang="fr-FR">
                <a:solidFill>
                  <a:srgbClr val="FFFFFF"/>
                </a:solidFill>
              </a:rPr>
              <a:pPr>
                <a:defRPr/>
              </a:pPr>
              <a:t>05/02/2023</a:t>
            </a:fld>
            <a:endParaRPr lang="fr-FR">
              <a:solidFill>
                <a:srgbClr val="FFFFFF"/>
              </a:solidFill>
            </a:endParaRPr>
          </a:p>
        </p:txBody>
      </p:sp>
      <p:sp>
        <p:nvSpPr>
          <p:cNvPr id="5" name="Rectangle 3"/>
          <p:cNvSpPr>
            <a:spLocks noGrp="1" noChangeArrowheads="1"/>
          </p:cNvSpPr>
          <p:nvPr>
            <p:ph type="sldNum" sz="quarter" idx="11"/>
          </p:nvPr>
        </p:nvSpPr>
        <p:spPr/>
        <p:txBody>
          <a:bodyPr/>
          <a:lstStyle>
            <a:lvl1pPr>
              <a:defRPr>
                <a:solidFill>
                  <a:schemeClr val="tx1"/>
                </a:solidFill>
              </a:defRPr>
            </a:lvl1pPr>
          </a:lstStyle>
          <a:p>
            <a:pPr>
              <a:defRPr/>
            </a:pPr>
            <a:fld id="{A6294C92-9A5F-4BBB-989E-A4BACB859AD1}" type="slidenum">
              <a:rPr lang="fr-FR" altLang="fr-FR">
                <a:solidFill>
                  <a:srgbClr val="FFFFFF"/>
                </a:solidFill>
              </a:rPr>
              <a:pPr>
                <a:defRPr/>
              </a:pPr>
              <a:t>‹N°›</a:t>
            </a:fld>
            <a:endParaRPr lang="fr-FR" altLang="fr-FR">
              <a:solidFill>
                <a:srgbClr val="FFFFFF"/>
              </a:solidFill>
            </a:endParaRPr>
          </a:p>
        </p:txBody>
      </p:sp>
      <p:sp>
        <p:nvSpPr>
          <p:cNvPr id="6"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39697239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2"/>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42"/>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2"/>
          <p:cNvSpPr>
            <a:spLocks noGrp="1" noChangeArrowheads="1"/>
          </p:cNvSpPr>
          <p:nvPr>
            <p:ph type="dt" sz="half" idx="10"/>
          </p:nvPr>
        </p:nvSpPr>
        <p:spPr/>
        <p:txBody>
          <a:bodyPr/>
          <a:lstStyle>
            <a:lvl1pPr fontAlgn="auto">
              <a:spcBef>
                <a:spcPts val="0"/>
              </a:spcBef>
              <a:spcAft>
                <a:spcPts val="0"/>
              </a:spcAft>
              <a:defRPr>
                <a:solidFill>
                  <a:schemeClr val="tx1"/>
                </a:solidFill>
              </a:defRPr>
            </a:lvl1pPr>
          </a:lstStyle>
          <a:p>
            <a:pPr>
              <a:defRPr/>
            </a:pPr>
            <a:fld id="{B05A623F-5407-4599-9A00-00CB76E69F26}" type="datetime1">
              <a:rPr lang="fr-FR">
                <a:solidFill>
                  <a:srgbClr val="FFFFFF"/>
                </a:solidFill>
              </a:rPr>
              <a:pPr>
                <a:defRPr/>
              </a:pPr>
              <a:t>05/02/2023</a:t>
            </a:fld>
            <a:endParaRPr lang="fr-FR">
              <a:solidFill>
                <a:srgbClr val="FFFFFF"/>
              </a:solidFill>
            </a:endParaRPr>
          </a:p>
        </p:txBody>
      </p:sp>
      <p:sp>
        <p:nvSpPr>
          <p:cNvPr id="5" name="Rectangle 3"/>
          <p:cNvSpPr>
            <a:spLocks noGrp="1" noChangeArrowheads="1"/>
          </p:cNvSpPr>
          <p:nvPr>
            <p:ph type="sldNum" sz="quarter" idx="11"/>
          </p:nvPr>
        </p:nvSpPr>
        <p:spPr/>
        <p:txBody>
          <a:bodyPr/>
          <a:lstStyle>
            <a:lvl1pPr>
              <a:defRPr>
                <a:solidFill>
                  <a:schemeClr val="tx1"/>
                </a:solidFill>
              </a:defRPr>
            </a:lvl1pPr>
          </a:lstStyle>
          <a:p>
            <a:pPr>
              <a:defRPr/>
            </a:pPr>
            <a:fld id="{B13E3C5B-288D-4A1B-A8AE-E77738737192}" type="slidenum">
              <a:rPr lang="fr-FR" altLang="fr-FR">
                <a:solidFill>
                  <a:srgbClr val="FFFFFF"/>
                </a:solidFill>
              </a:rPr>
              <a:pPr>
                <a:defRPr/>
              </a:pPr>
              <a:t>‹N°›</a:t>
            </a:fld>
            <a:endParaRPr lang="fr-FR" altLang="fr-FR">
              <a:solidFill>
                <a:srgbClr val="FFFFFF"/>
              </a:solidFill>
            </a:endParaRPr>
          </a:p>
        </p:txBody>
      </p:sp>
      <p:sp>
        <p:nvSpPr>
          <p:cNvPr id="6" name="Rectangle 14"/>
          <p:cNvSpPr>
            <a:spLocks noGrp="1" noChangeArrowheads="1"/>
          </p:cNvSpPr>
          <p:nvPr>
            <p:ph type="ftr" sz="quarter" idx="12"/>
          </p:nvPr>
        </p:nvSpPr>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Tree>
    <p:extLst>
      <p:ext uri="{BB962C8B-B14F-4D97-AF65-F5344CB8AC3E}">
        <p14:creationId xmlns:p14="http://schemas.microsoft.com/office/powerpoint/2010/main" val="39100218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762000" y="762004"/>
            <a:ext cx="7924800" cy="53244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Rectangle 11"/>
          <p:cNvSpPr>
            <a:spLocks noGrp="1" noChangeArrowheads="1"/>
          </p:cNvSpPr>
          <p:nvPr>
            <p:ph type="dt" sz="half" idx="10"/>
          </p:nvPr>
        </p:nvSpPr>
        <p:spPr/>
        <p:txBody>
          <a:bodyPr/>
          <a:lstStyle>
            <a:lvl1pPr fontAlgn="auto">
              <a:spcBef>
                <a:spcPts val="0"/>
              </a:spcBef>
              <a:spcAft>
                <a:spcPts val="0"/>
              </a:spcAft>
              <a:defRPr>
                <a:solidFill>
                  <a:srgbClr val="003366"/>
                </a:solidFill>
              </a:defRPr>
            </a:lvl1pPr>
          </a:lstStyle>
          <a:p>
            <a:pPr>
              <a:defRPr/>
            </a:pPr>
            <a:fld id="{2C8F3757-3440-4E34-AA87-C45ABE1C9809}" type="datetime1">
              <a:rPr lang="fr-FR"/>
              <a:pPr>
                <a:defRPr/>
              </a:pPr>
              <a:t>05/02/2023</a:t>
            </a:fld>
            <a:endParaRPr lang="fr-FR"/>
          </a:p>
        </p:txBody>
      </p:sp>
      <p:sp>
        <p:nvSpPr>
          <p:cNvPr id="4" name="Rectangle 12"/>
          <p:cNvSpPr>
            <a:spLocks noGrp="1" noChangeArrowheads="1"/>
          </p:cNvSpPr>
          <p:nvPr>
            <p:ph type="ftr" sz="quarter" idx="11"/>
          </p:nvPr>
        </p:nvSpPr>
        <p:spPr/>
        <p:txBody>
          <a:bodyPr/>
          <a:lstStyle>
            <a:lvl1pPr fontAlgn="auto">
              <a:spcBef>
                <a:spcPts val="0"/>
              </a:spcBef>
              <a:spcAft>
                <a:spcPts val="0"/>
              </a:spcAft>
              <a:defRPr>
                <a:solidFill>
                  <a:srgbClr val="003366"/>
                </a:solidFill>
              </a:defRPr>
            </a:lvl1pPr>
          </a:lstStyle>
          <a:p>
            <a:pPr>
              <a:defRPr/>
            </a:pPr>
            <a:r>
              <a:rPr lang="fr-FR"/>
              <a:t>Dr. SANOGO A. Alain, Master Qualité</a:t>
            </a:r>
          </a:p>
        </p:txBody>
      </p:sp>
      <p:sp>
        <p:nvSpPr>
          <p:cNvPr id="5" name="Rectangle 13"/>
          <p:cNvSpPr>
            <a:spLocks noGrp="1" noChangeArrowheads="1"/>
          </p:cNvSpPr>
          <p:nvPr>
            <p:ph type="sldNum" sz="quarter" idx="12"/>
          </p:nvPr>
        </p:nvSpPr>
        <p:spPr/>
        <p:txBody>
          <a:bodyPr/>
          <a:lstStyle>
            <a:lvl1pPr>
              <a:defRPr>
                <a:solidFill>
                  <a:srgbClr val="FFFFFF"/>
                </a:solidFill>
              </a:defRPr>
            </a:lvl1pPr>
          </a:lstStyle>
          <a:p>
            <a:pPr>
              <a:defRPr/>
            </a:pPr>
            <a:fld id="{7CFD009F-0634-4644-93F0-F6D48B626FE6}" type="slidenum">
              <a:rPr lang="fr-FR" altLang="fr-FR"/>
              <a:pPr>
                <a:defRPr/>
              </a:pPr>
              <a:t>‹N°›</a:t>
            </a:fld>
            <a:endParaRPr lang="fr-FR" altLang="fr-FR"/>
          </a:p>
        </p:txBody>
      </p:sp>
    </p:spTree>
    <p:extLst>
      <p:ext uri="{BB962C8B-B14F-4D97-AF65-F5344CB8AC3E}">
        <p14:creationId xmlns:p14="http://schemas.microsoft.com/office/powerpoint/2010/main" val="35248931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914400" y="277813"/>
            <a:ext cx="7772400" cy="1143000"/>
          </a:xfrm>
        </p:spPr>
        <p:txBody>
          <a:bodyPr/>
          <a:lstStyle/>
          <a:p>
            <a:r>
              <a:rPr lang="fr-FR"/>
              <a:t>Cliquez pour modifier le style du titre</a:t>
            </a:r>
          </a:p>
        </p:txBody>
      </p:sp>
      <p:sp>
        <p:nvSpPr>
          <p:cNvPr id="3" name="Espace réservé du texte 2"/>
          <p:cNvSpPr>
            <a:spLocks noGrp="1"/>
          </p:cNvSpPr>
          <p:nvPr>
            <p:ph type="body" sz="half" idx="1"/>
          </p:nvPr>
        </p:nvSpPr>
        <p:spPr>
          <a:xfrm>
            <a:off x="914400" y="1600204"/>
            <a:ext cx="3810000" cy="45307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876800" y="1600204"/>
            <a:ext cx="3810000" cy="45307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a:xfrm>
            <a:off x="914400" y="6251575"/>
            <a:ext cx="1981200" cy="457200"/>
          </a:xfrm>
        </p:spPr>
        <p:txBody>
          <a:bodyPr/>
          <a:lstStyle>
            <a:lvl1pPr fontAlgn="auto">
              <a:spcBef>
                <a:spcPts val="0"/>
              </a:spcBef>
              <a:spcAft>
                <a:spcPts val="0"/>
              </a:spcAft>
              <a:defRPr>
                <a:solidFill>
                  <a:schemeClr val="tx1"/>
                </a:solidFill>
              </a:defRPr>
            </a:lvl1pPr>
          </a:lstStyle>
          <a:p>
            <a:pPr>
              <a:defRPr/>
            </a:pPr>
            <a:fld id="{F2449722-87A6-49A2-A0CD-F385BC3B34D7}" type="datetime1">
              <a:rPr lang="fr-FR">
                <a:solidFill>
                  <a:srgbClr val="FFFFFF"/>
                </a:solidFill>
              </a:rPr>
              <a:pPr>
                <a:defRPr/>
              </a:pPr>
              <a:t>05/02/2023</a:t>
            </a:fld>
            <a:endParaRPr lang="fr-FR">
              <a:solidFill>
                <a:srgbClr val="FFFFFF"/>
              </a:solidFill>
            </a:endParaRPr>
          </a:p>
        </p:txBody>
      </p:sp>
      <p:sp>
        <p:nvSpPr>
          <p:cNvPr id="6" name="Espace réservé du pied de page 5"/>
          <p:cNvSpPr>
            <a:spLocks noGrp="1"/>
          </p:cNvSpPr>
          <p:nvPr>
            <p:ph type="ftr" sz="quarter" idx="11"/>
          </p:nvPr>
        </p:nvSpPr>
        <p:spPr>
          <a:xfrm>
            <a:off x="3352800" y="6248400"/>
            <a:ext cx="2971800" cy="457200"/>
          </a:xfrm>
        </p:spPr>
        <p:txBody>
          <a:bodyPr/>
          <a:lstStyle>
            <a:lvl1pPr fontAlgn="auto">
              <a:spcBef>
                <a:spcPts val="0"/>
              </a:spcBef>
              <a:spcAft>
                <a:spcPts val="0"/>
              </a:spcAft>
              <a:defRPr>
                <a:solidFill>
                  <a:schemeClr val="tx1"/>
                </a:solidFill>
              </a:defRPr>
            </a:lvl1pPr>
          </a:lstStyle>
          <a:p>
            <a:pPr>
              <a:defRPr/>
            </a:pPr>
            <a:r>
              <a:rPr lang="fr-FR">
                <a:solidFill>
                  <a:srgbClr val="FFFFFF"/>
                </a:solidFill>
              </a:rPr>
              <a:t>Dr. SANOGO A. Alain, Master Qualité</a:t>
            </a:r>
          </a:p>
        </p:txBody>
      </p:sp>
      <p:sp>
        <p:nvSpPr>
          <p:cNvPr id="7" name="Espace réservé du numéro de diapositive 6"/>
          <p:cNvSpPr>
            <a:spLocks noGrp="1"/>
          </p:cNvSpPr>
          <p:nvPr>
            <p:ph type="sldNum" sz="quarter" idx="12"/>
          </p:nvPr>
        </p:nvSpPr>
        <p:spPr>
          <a:xfrm>
            <a:off x="6781800" y="6248400"/>
            <a:ext cx="1905000" cy="457200"/>
          </a:xfrm>
        </p:spPr>
        <p:txBody>
          <a:bodyPr/>
          <a:lstStyle>
            <a:lvl1pPr>
              <a:defRPr>
                <a:solidFill>
                  <a:schemeClr val="tx1"/>
                </a:solidFill>
              </a:defRPr>
            </a:lvl1pPr>
          </a:lstStyle>
          <a:p>
            <a:pPr>
              <a:defRPr/>
            </a:pPr>
            <a:fld id="{EC97F375-1AD3-4C2E-BE01-40920F6ACD4D}" type="slidenum">
              <a:rPr lang="fr-FR" altLang="fr-FR">
                <a:solidFill>
                  <a:srgbClr val="FFFFFF"/>
                </a:solidFill>
              </a:rPr>
              <a:pPr>
                <a:defRPr/>
              </a:pPr>
              <a:t>‹N°›</a:t>
            </a:fld>
            <a:endParaRPr lang="fr-FR" altLang="fr-FR">
              <a:solidFill>
                <a:srgbClr val="FFFFFF"/>
              </a:solidFill>
            </a:endParaRPr>
          </a:p>
        </p:txBody>
      </p:sp>
    </p:spTree>
    <p:extLst>
      <p:ext uri="{BB962C8B-B14F-4D97-AF65-F5344CB8AC3E}">
        <p14:creationId xmlns:p14="http://schemas.microsoft.com/office/powerpoint/2010/main" val="2881973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dt" sz="half" idx="2"/>
          </p:nvPr>
        </p:nvSpPr>
        <p:spPr bwMode="auto">
          <a:xfrm>
            <a:off x="457200" y="6251575"/>
            <a:ext cx="2133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900">
                <a:solidFill>
                  <a:srgbClr val="465E9C"/>
                </a:solidFill>
                <a:latin typeface="Arial" charset="0"/>
                <a:cs typeface="+mn-cs"/>
              </a:defRPr>
            </a:lvl1pPr>
          </a:lstStyle>
          <a:p>
            <a:pPr fontAlgn="base">
              <a:spcBef>
                <a:spcPct val="0"/>
              </a:spcBef>
              <a:spcAft>
                <a:spcPct val="0"/>
              </a:spcAft>
              <a:defRPr/>
            </a:pPr>
            <a:fld id="{F4A25DFA-9C38-4AB6-A80D-0E71882F7864}" type="datetime1">
              <a:rPr lang="fr-FR"/>
              <a:pPr fontAlgn="base">
                <a:spcBef>
                  <a:spcPct val="0"/>
                </a:spcBef>
                <a:spcAft>
                  <a:spcPct val="0"/>
                </a:spcAft>
                <a:defRPr/>
              </a:pPr>
              <a:t>05/02/2023</a:t>
            </a:fld>
            <a:endParaRPr lang="fr-FR"/>
          </a:p>
        </p:txBody>
      </p:sp>
      <p:sp>
        <p:nvSpPr>
          <p:cNvPr id="76803" name="Rectangle 3"/>
          <p:cNvSpPr>
            <a:spLocks noGrp="1" noChangeArrowheads="1"/>
          </p:cNvSpPr>
          <p:nvPr>
            <p:ph type="sldNum" sz="quarter" idx="4"/>
          </p:nvPr>
        </p:nvSpPr>
        <p:spPr bwMode="auto">
          <a:xfrm>
            <a:off x="6553200" y="6248400"/>
            <a:ext cx="2133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900">
                <a:solidFill>
                  <a:srgbClr val="465E9C"/>
                </a:solidFill>
              </a:defRPr>
            </a:lvl1pPr>
          </a:lstStyle>
          <a:p>
            <a:pPr fontAlgn="base">
              <a:spcBef>
                <a:spcPct val="0"/>
              </a:spcBef>
              <a:spcAft>
                <a:spcPct val="0"/>
              </a:spcAft>
              <a:defRPr/>
            </a:pPr>
            <a:fld id="{1E7B9416-DCBD-4605-958A-502119F300C3}" type="slidenum">
              <a:rPr lang="fr-FR" altLang="fr-FR">
                <a:latin typeface="Arial" panose="020B0604020202020204" pitchFamily="34" charset="0"/>
                <a:cs typeface="Arial" panose="020B0604020202020204" pitchFamily="34" charset="0"/>
              </a:rPr>
              <a:pPr fontAlgn="base">
                <a:spcBef>
                  <a:spcPct val="0"/>
                </a:spcBef>
                <a:spcAft>
                  <a:spcPct val="0"/>
                </a:spcAft>
                <a:defRPr/>
              </a:pPr>
              <a:t>‹N°›</a:t>
            </a:fld>
            <a:endParaRPr lang="fr-FR" altLang="fr-FR">
              <a:latin typeface="Arial" panose="020B0604020202020204" pitchFamily="34" charset="0"/>
              <a:cs typeface="Arial" panose="020B0604020202020204" pitchFamily="34" charset="0"/>
            </a:endParaRPr>
          </a:p>
        </p:txBody>
      </p:sp>
      <p:grpSp>
        <p:nvGrpSpPr>
          <p:cNvPr id="1028" name="Group 4"/>
          <p:cNvGrpSpPr>
            <a:grpSpLocks/>
          </p:cNvGrpSpPr>
          <p:nvPr/>
        </p:nvGrpSpPr>
        <p:grpSpPr bwMode="auto">
          <a:xfrm>
            <a:off x="1" y="2"/>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76806"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fr-FR" sz="1350">
                  <a:solidFill>
                    <a:srgbClr val="FFFFFF"/>
                  </a:solidFill>
                  <a:cs typeface="Arial" panose="020B0604020202020204" pitchFamily="34" charset="0"/>
                </a:endParaRPr>
              </a:p>
            </p:txBody>
          </p:sp>
          <p:sp>
            <p:nvSpPr>
              <p:cNvPr id="76807"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fr-FR" sz="1350">
                  <a:solidFill>
                    <a:srgbClr val="FFFFFF"/>
                  </a:solidFill>
                  <a:cs typeface="Arial" panose="020B0604020202020204" pitchFamily="34" charset="0"/>
                </a:endParaRPr>
              </a:p>
            </p:txBody>
          </p:sp>
          <p:sp>
            <p:nvSpPr>
              <p:cNvPr id="76808"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fr-FR" sz="1350">
                  <a:solidFill>
                    <a:srgbClr val="FFFFFF"/>
                  </a:solidFill>
                  <a:cs typeface="Arial" panose="020B0604020202020204" pitchFamily="34" charset="0"/>
                </a:endParaRPr>
              </a:p>
            </p:txBody>
          </p:sp>
          <p:sp>
            <p:nvSpPr>
              <p:cNvPr id="1038"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fr-FR" sz="1350">
                  <a:solidFill>
                    <a:srgbClr val="FFFFFF"/>
                  </a:solidFill>
                  <a:latin typeface="Arial" panose="020B0604020202020204" pitchFamily="34" charset="0"/>
                  <a:cs typeface="Arial" panose="020B0604020202020204" pitchFamily="34" charset="0"/>
                </a:endParaRPr>
              </a:p>
            </p:txBody>
          </p:sp>
          <p:sp>
            <p:nvSpPr>
              <p:cNvPr id="76810"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fr-FR" sz="1350">
                  <a:solidFill>
                    <a:srgbClr val="FFFFFF"/>
                  </a:solidFill>
                  <a:cs typeface="Arial" panose="020B0604020202020204" pitchFamily="34" charset="0"/>
                </a:endParaRPr>
              </a:p>
            </p:txBody>
          </p:sp>
        </p:grpSp>
        <p:sp>
          <p:nvSpPr>
            <p:cNvPr id="76811"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fr-FR" sz="1350">
                <a:solidFill>
                  <a:srgbClr val="FFFFFF"/>
                </a:solidFill>
                <a:cs typeface="Arial" panose="020B0604020202020204" pitchFamily="34" charset="0"/>
              </a:endParaRPr>
            </a:p>
          </p:txBody>
        </p:sp>
        <p:sp>
          <p:nvSpPr>
            <p:cNvPr id="1034" name="Freeform 12"/>
            <p:cNvSpPr>
              <a:spLocks/>
            </p:cNvSpPr>
            <p:nvPr/>
          </p:nvSpPr>
          <p:spPr bwMode="hidden">
            <a:xfrm>
              <a:off x="0" y="0"/>
              <a:ext cx="5758" cy="1776"/>
            </a:xfrm>
            <a:custGeom>
              <a:avLst/>
              <a:gdLst>
                <a:gd name="T0" fmla="*/ 0 w 5740"/>
                <a:gd name="T1" fmla="*/ 0 h 1906"/>
                <a:gd name="T2" fmla="*/ 0 w 5740"/>
                <a:gd name="T3" fmla="*/ 616 h 1906"/>
                <a:gd name="T4" fmla="*/ 6035 w 5740"/>
                <a:gd name="T5" fmla="*/ 616 h 1906"/>
                <a:gd name="T6" fmla="*/ 603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fr-FR" sz="1350">
                <a:solidFill>
                  <a:srgbClr val="FFFFFF"/>
                </a:solidFill>
                <a:latin typeface="Arial" panose="020B0604020202020204" pitchFamily="34" charset="0"/>
                <a:cs typeface="Arial" panose="020B0604020202020204" pitchFamily="34" charset="0"/>
              </a:endParaRPr>
            </a:p>
          </p:txBody>
        </p:sp>
      </p:grpSp>
      <p:sp>
        <p:nvSpPr>
          <p:cNvPr id="76813" name="Rectangle 13"/>
          <p:cNvSpPr>
            <a:spLocks noGrp="1" noRot="1" noChangeArrowheads="1"/>
          </p:cNvSpPr>
          <p:nvPr>
            <p:ph type="title"/>
          </p:nvPr>
        </p:nvSpPr>
        <p:spPr bwMode="auto">
          <a:xfrm>
            <a:off x="457200" y="274638"/>
            <a:ext cx="82296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76814" name="Rectangle 14"/>
          <p:cNvSpPr>
            <a:spLocks noGrp="1" noChangeArrowheads="1"/>
          </p:cNvSpPr>
          <p:nvPr>
            <p:ph type="ftr" sz="quarter" idx="3"/>
          </p:nvPr>
        </p:nvSpPr>
        <p:spPr bwMode="auto">
          <a:xfrm>
            <a:off x="3124200" y="6248400"/>
            <a:ext cx="2895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900">
                <a:solidFill>
                  <a:srgbClr val="465E9C"/>
                </a:solidFill>
                <a:latin typeface="Arial" charset="0"/>
                <a:cs typeface="+mn-cs"/>
              </a:defRPr>
            </a:lvl1pPr>
          </a:lstStyle>
          <a:p>
            <a:pPr fontAlgn="base">
              <a:spcBef>
                <a:spcPct val="0"/>
              </a:spcBef>
              <a:spcAft>
                <a:spcPct val="0"/>
              </a:spcAft>
              <a:defRPr/>
            </a:pPr>
            <a:r>
              <a:rPr lang="fr-FR"/>
              <a:t>Dr. SANOGO A. Alain, Master Qualité</a:t>
            </a:r>
          </a:p>
        </p:txBody>
      </p:sp>
      <p:sp>
        <p:nvSpPr>
          <p:cNvPr id="76815" name="Rectangle 15"/>
          <p:cNvSpPr>
            <a:spLocks noGrp="1" noChangeArrowheads="1"/>
          </p:cNvSpPr>
          <p:nvPr>
            <p:ph type="body" idx="1"/>
          </p:nvPr>
        </p:nvSpPr>
        <p:spPr bwMode="auto">
          <a:xfrm>
            <a:off x="457200" y="1600202"/>
            <a:ext cx="8229600" cy="45259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525694969"/>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ftr="0" dt="0"/>
  <p:txStyles>
    <p:titleStyle>
      <a:lvl1pPr algn="ctr" rtl="0" eaLnBrk="0" fontAlgn="base" hangingPunct="0">
        <a:spcBef>
          <a:spcPct val="0"/>
        </a:spcBef>
        <a:spcAft>
          <a:spcPct val="0"/>
        </a:spcAft>
        <a:defRPr sz="33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3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33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33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3300" b="1">
          <a:solidFill>
            <a:schemeClr val="tx2"/>
          </a:solidFill>
          <a:effectLst>
            <a:outerShdw blurRad="38100" dist="38100" dir="2700000" algn="tl">
              <a:srgbClr val="000000"/>
            </a:outerShdw>
          </a:effectLst>
          <a:latin typeface="Garamond" pitchFamily="18" charset="0"/>
        </a:defRPr>
      </a:lvl5pPr>
      <a:lvl6pPr marL="342900" algn="ctr" rtl="0" eaLnBrk="1" fontAlgn="base" hangingPunct="1">
        <a:spcBef>
          <a:spcPct val="0"/>
        </a:spcBef>
        <a:spcAft>
          <a:spcPct val="0"/>
        </a:spcAft>
        <a:defRPr sz="3300" b="1">
          <a:solidFill>
            <a:schemeClr val="tx2"/>
          </a:solidFill>
          <a:effectLst>
            <a:outerShdw blurRad="38100" dist="38100" dir="2700000" algn="tl">
              <a:srgbClr val="000000"/>
            </a:outerShdw>
          </a:effectLst>
          <a:latin typeface="Garamond" pitchFamily="18" charset="0"/>
        </a:defRPr>
      </a:lvl6pPr>
      <a:lvl7pPr marL="685800" algn="ctr" rtl="0" eaLnBrk="1" fontAlgn="base" hangingPunct="1">
        <a:spcBef>
          <a:spcPct val="0"/>
        </a:spcBef>
        <a:spcAft>
          <a:spcPct val="0"/>
        </a:spcAft>
        <a:defRPr sz="3300" b="1">
          <a:solidFill>
            <a:schemeClr val="tx2"/>
          </a:solidFill>
          <a:effectLst>
            <a:outerShdw blurRad="38100" dist="38100" dir="2700000" algn="tl">
              <a:srgbClr val="000000"/>
            </a:outerShdw>
          </a:effectLst>
          <a:latin typeface="Garamond" pitchFamily="18" charset="0"/>
        </a:defRPr>
      </a:lvl7pPr>
      <a:lvl8pPr marL="1028700" algn="ctr" rtl="0" eaLnBrk="1" fontAlgn="base" hangingPunct="1">
        <a:spcBef>
          <a:spcPct val="0"/>
        </a:spcBef>
        <a:spcAft>
          <a:spcPct val="0"/>
        </a:spcAft>
        <a:defRPr sz="3300" b="1">
          <a:solidFill>
            <a:schemeClr val="tx2"/>
          </a:solidFill>
          <a:effectLst>
            <a:outerShdw blurRad="38100" dist="38100" dir="2700000" algn="tl">
              <a:srgbClr val="000000"/>
            </a:outerShdw>
          </a:effectLst>
          <a:latin typeface="Garamond" pitchFamily="18" charset="0"/>
        </a:defRPr>
      </a:lvl8pPr>
      <a:lvl9pPr marL="1371600" algn="ctr" rtl="0" eaLnBrk="1" fontAlgn="base" hangingPunct="1">
        <a:spcBef>
          <a:spcPct val="0"/>
        </a:spcBef>
        <a:spcAft>
          <a:spcPct val="0"/>
        </a:spcAft>
        <a:defRPr sz="3300" b="1">
          <a:solidFill>
            <a:schemeClr val="tx2"/>
          </a:solidFill>
          <a:effectLst>
            <a:outerShdw blurRad="38100" dist="38100" dir="2700000" algn="tl">
              <a:srgbClr val="000000"/>
            </a:outerShdw>
          </a:effectLst>
          <a:latin typeface="Garamond" pitchFamily="18" charset="0"/>
        </a:defRPr>
      </a:lvl9pPr>
    </p:titleStyle>
    <p:bodyStyle>
      <a:lvl1pPr marL="257175" indent="-257175" algn="l" rtl="0" eaLnBrk="0" fontAlgn="base" hangingPunct="0">
        <a:spcBef>
          <a:spcPct val="20000"/>
        </a:spcBef>
        <a:spcAft>
          <a:spcPct val="0"/>
        </a:spcAft>
        <a:buClr>
          <a:schemeClr val="hlink"/>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ea typeface="+mn-ea"/>
          <a:cs typeface="+mn-cs"/>
        </a:defRPr>
      </a:lvl1pPr>
      <a:lvl2pPr marL="557213" indent="-214313" algn="l" rtl="0" eaLnBrk="0" fontAlgn="base" hangingPunct="0">
        <a:spcBef>
          <a:spcPct val="20000"/>
        </a:spcBef>
        <a:spcAft>
          <a:spcPct val="0"/>
        </a:spcAft>
        <a:buClr>
          <a:schemeClr val="accent2"/>
        </a:buClr>
        <a:buSzPct val="70000"/>
        <a:buFont typeface="Wingdings" panose="05000000000000000000" pitchFamily="2" charset="2"/>
        <a:buChar char="n"/>
        <a:defRPr sz="2100">
          <a:solidFill>
            <a:schemeClr val="tx1"/>
          </a:solidFill>
          <a:effectLst>
            <a:outerShdw blurRad="38100" dist="38100" dir="2700000" algn="tl">
              <a:srgbClr val="000000"/>
            </a:outerShdw>
          </a:effectLst>
          <a:latin typeface="+mn-lt"/>
        </a:defRPr>
      </a:lvl2pPr>
      <a:lvl3pPr marL="857250" indent="-171450" algn="l" rtl="0" eaLnBrk="0" fontAlgn="base" hangingPunct="0">
        <a:spcBef>
          <a:spcPct val="20000"/>
        </a:spcBef>
        <a:spcAft>
          <a:spcPct val="0"/>
        </a:spcAft>
        <a:buClr>
          <a:schemeClr val="tx2"/>
        </a:buClr>
        <a:buSzPct val="70000"/>
        <a:buFont typeface="Wingdings" panose="05000000000000000000" pitchFamily="2" charset="2"/>
        <a:buChar char="n"/>
        <a:defRPr sz="1800">
          <a:solidFill>
            <a:schemeClr val="tx1"/>
          </a:solidFill>
          <a:effectLst>
            <a:outerShdw blurRad="38100" dist="38100" dir="2700000" algn="tl">
              <a:srgbClr val="000000"/>
            </a:outerShdw>
          </a:effectLst>
          <a:latin typeface="+mn-lt"/>
        </a:defRPr>
      </a:lvl3pPr>
      <a:lvl4pPr marL="1200150" indent="-171450" algn="l" rtl="0" eaLnBrk="0" fontAlgn="base" hangingPunct="0">
        <a:spcBef>
          <a:spcPct val="20000"/>
        </a:spcBef>
        <a:spcAft>
          <a:spcPct val="0"/>
        </a:spcAft>
        <a:buClr>
          <a:schemeClr val="accent2"/>
        </a:buClr>
        <a:buSzPct val="70000"/>
        <a:buFont typeface="Wingdings" panose="05000000000000000000" pitchFamily="2" charset="2"/>
        <a:buChar char="n"/>
        <a:defRPr sz="1500">
          <a:solidFill>
            <a:schemeClr val="tx1"/>
          </a:solidFill>
          <a:effectLst>
            <a:outerShdw blurRad="38100" dist="38100" dir="2700000" algn="tl">
              <a:srgbClr val="000000"/>
            </a:outerShdw>
          </a:effectLst>
          <a:latin typeface="+mn-lt"/>
        </a:defRPr>
      </a:lvl4pPr>
      <a:lvl5pPr marL="1543050" indent="-171450" algn="l" rtl="0"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effectLst>
            <a:outerShdw blurRad="38100" dist="38100" dir="2700000" algn="tl">
              <a:srgbClr val="000000"/>
            </a:outerShdw>
          </a:effectLst>
          <a:latin typeface="+mn-lt"/>
        </a:defRPr>
      </a:lvl5pPr>
      <a:lvl6pPr marL="1885950" indent="-171450" algn="l" rtl="0" eaLnBrk="1" fontAlgn="base" hangingPunct="1">
        <a:spcBef>
          <a:spcPct val="20000"/>
        </a:spcBef>
        <a:spcAft>
          <a:spcPct val="0"/>
        </a:spcAft>
        <a:buClr>
          <a:schemeClr val="hlink"/>
        </a:buClr>
        <a:buSzPct val="70000"/>
        <a:buFont typeface="Wingdings" pitchFamily="2" charset="2"/>
        <a:buChar char="n"/>
        <a:defRPr sz="1500">
          <a:solidFill>
            <a:schemeClr val="tx1"/>
          </a:solidFill>
          <a:effectLst>
            <a:outerShdw blurRad="38100" dist="38100" dir="2700000" algn="tl">
              <a:srgbClr val="000000"/>
            </a:outerShdw>
          </a:effectLst>
          <a:latin typeface="+mn-lt"/>
        </a:defRPr>
      </a:lvl6pPr>
      <a:lvl7pPr marL="2228850" indent="-171450" algn="l" rtl="0" eaLnBrk="1" fontAlgn="base" hangingPunct="1">
        <a:spcBef>
          <a:spcPct val="20000"/>
        </a:spcBef>
        <a:spcAft>
          <a:spcPct val="0"/>
        </a:spcAft>
        <a:buClr>
          <a:schemeClr val="hlink"/>
        </a:buClr>
        <a:buSzPct val="70000"/>
        <a:buFont typeface="Wingdings" pitchFamily="2" charset="2"/>
        <a:buChar char="n"/>
        <a:defRPr sz="1500">
          <a:solidFill>
            <a:schemeClr val="tx1"/>
          </a:solidFill>
          <a:effectLst>
            <a:outerShdw blurRad="38100" dist="38100" dir="2700000" algn="tl">
              <a:srgbClr val="000000"/>
            </a:outerShdw>
          </a:effectLst>
          <a:latin typeface="+mn-lt"/>
        </a:defRPr>
      </a:lvl7pPr>
      <a:lvl8pPr marL="2571750" indent="-171450" algn="l" rtl="0" eaLnBrk="1" fontAlgn="base" hangingPunct="1">
        <a:spcBef>
          <a:spcPct val="20000"/>
        </a:spcBef>
        <a:spcAft>
          <a:spcPct val="0"/>
        </a:spcAft>
        <a:buClr>
          <a:schemeClr val="hlink"/>
        </a:buClr>
        <a:buSzPct val="70000"/>
        <a:buFont typeface="Wingdings" pitchFamily="2" charset="2"/>
        <a:buChar char="n"/>
        <a:defRPr sz="1500">
          <a:solidFill>
            <a:schemeClr val="tx1"/>
          </a:solidFill>
          <a:effectLst>
            <a:outerShdw blurRad="38100" dist="38100" dir="2700000" algn="tl">
              <a:srgbClr val="000000"/>
            </a:outerShdw>
          </a:effectLst>
          <a:latin typeface="+mn-lt"/>
        </a:defRPr>
      </a:lvl8pPr>
      <a:lvl9pPr marL="2914650" indent="-171450" algn="l" rtl="0" eaLnBrk="1" fontAlgn="base" hangingPunct="1">
        <a:spcBef>
          <a:spcPct val="20000"/>
        </a:spcBef>
        <a:spcAft>
          <a:spcPct val="0"/>
        </a:spcAft>
        <a:buClr>
          <a:schemeClr val="hlink"/>
        </a:buClr>
        <a:buSzPct val="70000"/>
        <a:buFont typeface="Wingdings" pitchFamily="2" charset="2"/>
        <a:buChar char="n"/>
        <a:defRPr sz="1500">
          <a:solidFill>
            <a:schemeClr val="tx1"/>
          </a:solidFill>
          <a:effectLst>
            <a:outerShdw blurRad="38100" dist="38100" dir="2700000" algn="tl">
              <a:srgbClr val="000000"/>
            </a:outerShdw>
          </a:effectLst>
          <a:latin typeface="+mn-lt"/>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dt" sz="half" idx="2"/>
          </p:nvPr>
        </p:nvSpPr>
        <p:spPr bwMode="auto">
          <a:xfrm>
            <a:off x="457200" y="6251575"/>
            <a:ext cx="2133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solidFill>
                  <a:srgbClr val="465E9C"/>
                </a:solidFill>
                <a:latin typeface="Arial" charset="0"/>
                <a:cs typeface="+mn-cs"/>
              </a:defRPr>
            </a:lvl1pPr>
          </a:lstStyle>
          <a:p>
            <a:pPr fontAlgn="base">
              <a:spcBef>
                <a:spcPct val="0"/>
              </a:spcBef>
              <a:spcAft>
                <a:spcPct val="0"/>
              </a:spcAft>
              <a:defRPr/>
            </a:pPr>
            <a:fld id="{FFDBF482-8687-40B9-8D95-A9E3AC8B7D1A}" type="datetime1">
              <a:rPr lang="fr-FR"/>
              <a:pPr fontAlgn="base">
                <a:spcBef>
                  <a:spcPct val="0"/>
                </a:spcBef>
                <a:spcAft>
                  <a:spcPct val="0"/>
                </a:spcAft>
                <a:defRPr/>
              </a:pPr>
              <a:t>05/02/2023</a:t>
            </a:fld>
            <a:endParaRPr lang="fr-FR"/>
          </a:p>
        </p:txBody>
      </p:sp>
      <p:sp>
        <p:nvSpPr>
          <p:cNvPr id="76803" name="Rectangle 3"/>
          <p:cNvSpPr>
            <a:spLocks noGrp="1" noChangeArrowheads="1"/>
          </p:cNvSpPr>
          <p:nvPr>
            <p:ph type="sldNum" sz="quarter" idx="4"/>
          </p:nvPr>
        </p:nvSpPr>
        <p:spPr bwMode="auto">
          <a:xfrm>
            <a:off x="6553200" y="6248400"/>
            <a:ext cx="2133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solidFill>
                  <a:srgbClr val="465E9C"/>
                </a:solidFill>
              </a:defRPr>
            </a:lvl1pPr>
          </a:lstStyle>
          <a:p>
            <a:pPr fontAlgn="base">
              <a:spcBef>
                <a:spcPct val="0"/>
              </a:spcBef>
              <a:spcAft>
                <a:spcPct val="0"/>
              </a:spcAft>
              <a:defRPr/>
            </a:pPr>
            <a:fld id="{CD434C92-BBD2-4C7D-8F8D-0E4909F37AB5}" type="slidenum">
              <a:rPr lang="fr-FR" altLang="fr-FR">
                <a:latin typeface="Arial" panose="020B0604020202020204" pitchFamily="34" charset="0"/>
                <a:cs typeface="Arial" panose="020B0604020202020204" pitchFamily="34" charset="0"/>
              </a:rPr>
              <a:pPr fontAlgn="base">
                <a:spcBef>
                  <a:spcPct val="0"/>
                </a:spcBef>
                <a:spcAft>
                  <a:spcPct val="0"/>
                </a:spcAft>
                <a:defRPr/>
              </a:pPr>
              <a:t>‹N°›</a:t>
            </a:fld>
            <a:endParaRPr lang="fr-FR" altLang="fr-FR">
              <a:latin typeface="Arial" panose="020B0604020202020204" pitchFamily="34" charset="0"/>
              <a:cs typeface="Arial" panose="020B0604020202020204" pitchFamily="34" charset="0"/>
            </a:endParaRPr>
          </a:p>
        </p:txBody>
      </p:sp>
      <p:grpSp>
        <p:nvGrpSpPr>
          <p:cNvPr id="1028" name="Group 4"/>
          <p:cNvGrpSpPr>
            <a:grpSpLocks/>
          </p:cNvGrpSpPr>
          <p:nvPr/>
        </p:nvGrpSpPr>
        <p:grpSpPr bwMode="auto">
          <a:xfrm>
            <a:off x="2" y="4"/>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76806"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fr-FR" sz="1800">
                  <a:solidFill>
                    <a:srgbClr val="FFFFFF"/>
                  </a:solidFill>
                  <a:cs typeface="Arial" panose="020B0604020202020204" pitchFamily="34" charset="0"/>
                </a:endParaRPr>
              </a:p>
            </p:txBody>
          </p:sp>
          <p:sp>
            <p:nvSpPr>
              <p:cNvPr id="76807"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fr-FR" sz="1800">
                  <a:solidFill>
                    <a:srgbClr val="FFFFFF"/>
                  </a:solidFill>
                  <a:cs typeface="Arial" panose="020B0604020202020204" pitchFamily="34" charset="0"/>
                </a:endParaRPr>
              </a:p>
            </p:txBody>
          </p:sp>
          <p:sp>
            <p:nvSpPr>
              <p:cNvPr id="76808"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fr-FR" sz="1800">
                  <a:solidFill>
                    <a:srgbClr val="FFFFFF"/>
                  </a:solidFill>
                  <a:cs typeface="Arial" panose="020B0604020202020204" pitchFamily="34" charset="0"/>
                </a:endParaRPr>
              </a:p>
            </p:txBody>
          </p:sp>
          <p:sp>
            <p:nvSpPr>
              <p:cNvPr id="1038"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fr-FR" sz="1800">
                  <a:solidFill>
                    <a:srgbClr val="FFFFFF"/>
                  </a:solidFill>
                  <a:latin typeface="Arial" panose="020B0604020202020204" pitchFamily="34" charset="0"/>
                  <a:cs typeface="Arial" panose="020B0604020202020204" pitchFamily="34" charset="0"/>
                </a:endParaRPr>
              </a:p>
            </p:txBody>
          </p:sp>
          <p:sp>
            <p:nvSpPr>
              <p:cNvPr id="76810"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fr-FR" sz="1800">
                  <a:solidFill>
                    <a:srgbClr val="FFFFFF"/>
                  </a:solidFill>
                  <a:cs typeface="Arial" panose="020B0604020202020204" pitchFamily="34" charset="0"/>
                </a:endParaRPr>
              </a:p>
            </p:txBody>
          </p:sp>
        </p:grpSp>
        <p:sp>
          <p:nvSpPr>
            <p:cNvPr id="76811"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fr-FR" sz="1800">
                <a:solidFill>
                  <a:srgbClr val="FFFFFF"/>
                </a:solidFill>
                <a:cs typeface="Arial" panose="020B0604020202020204" pitchFamily="34" charset="0"/>
              </a:endParaRPr>
            </a:p>
          </p:txBody>
        </p:sp>
        <p:sp>
          <p:nvSpPr>
            <p:cNvPr id="1034" name="Freeform 12"/>
            <p:cNvSpPr>
              <a:spLocks/>
            </p:cNvSpPr>
            <p:nvPr/>
          </p:nvSpPr>
          <p:spPr bwMode="hidden">
            <a:xfrm>
              <a:off x="0" y="0"/>
              <a:ext cx="5758" cy="1776"/>
            </a:xfrm>
            <a:custGeom>
              <a:avLst/>
              <a:gdLst>
                <a:gd name="T0" fmla="*/ 0 w 5740"/>
                <a:gd name="T1" fmla="*/ 0 h 1906"/>
                <a:gd name="T2" fmla="*/ 0 w 5740"/>
                <a:gd name="T3" fmla="*/ 616 h 1906"/>
                <a:gd name="T4" fmla="*/ 6035 w 5740"/>
                <a:gd name="T5" fmla="*/ 616 h 1906"/>
                <a:gd name="T6" fmla="*/ 603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fr-FR" sz="1800">
                <a:solidFill>
                  <a:srgbClr val="FFFFFF"/>
                </a:solidFill>
                <a:latin typeface="Arial" panose="020B0604020202020204" pitchFamily="34" charset="0"/>
                <a:cs typeface="Arial" panose="020B0604020202020204" pitchFamily="34" charset="0"/>
              </a:endParaRPr>
            </a:p>
          </p:txBody>
        </p:sp>
      </p:grpSp>
      <p:sp>
        <p:nvSpPr>
          <p:cNvPr id="76813" name="Rectangle 13"/>
          <p:cNvSpPr>
            <a:spLocks noGrp="1" noRot="1" noChangeArrowheads="1"/>
          </p:cNvSpPr>
          <p:nvPr>
            <p:ph type="title"/>
          </p:nvPr>
        </p:nvSpPr>
        <p:spPr bwMode="auto">
          <a:xfrm>
            <a:off x="457200" y="274638"/>
            <a:ext cx="82296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76814" name="Rectangle 14"/>
          <p:cNvSpPr>
            <a:spLocks noGrp="1" noChangeArrowheads="1"/>
          </p:cNvSpPr>
          <p:nvPr>
            <p:ph type="ftr" sz="quarter" idx="3"/>
          </p:nvPr>
        </p:nvSpPr>
        <p:spPr bwMode="auto">
          <a:xfrm>
            <a:off x="3124200" y="6248400"/>
            <a:ext cx="2895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465E9C"/>
                </a:solidFill>
                <a:latin typeface="Arial" charset="0"/>
                <a:cs typeface="+mn-cs"/>
              </a:defRPr>
            </a:lvl1pPr>
          </a:lstStyle>
          <a:p>
            <a:pPr fontAlgn="base">
              <a:spcBef>
                <a:spcPct val="0"/>
              </a:spcBef>
              <a:spcAft>
                <a:spcPct val="0"/>
              </a:spcAft>
              <a:defRPr/>
            </a:pPr>
            <a:r>
              <a:rPr lang="fr-FR"/>
              <a:t>Dr. SANOGO A. Alain, Master Qualité</a:t>
            </a:r>
          </a:p>
        </p:txBody>
      </p:sp>
      <p:sp>
        <p:nvSpPr>
          <p:cNvPr id="76815" name="Rectangle 15"/>
          <p:cNvSpPr>
            <a:spLocks noGrp="1" noChangeArrowheads="1"/>
          </p:cNvSpPr>
          <p:nvPr>
            <p:ph type="body" idx="1"/>
          </p:nvPr>
        </p:nvSpPr>
        <p:spPr bwMode="auto">
          <a:xfrm>
            <a:off x="457200" y="1600204"/>
            <a:ext cx="8229600" cy="45259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906522872"/>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hf sldNum="0" hdr="0" ft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189"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377"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566"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754"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891" indent="-342891"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32" indent="-285744"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2971" indent="-228594"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160" indent="-228594"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349" indent="-228594"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537" indent="-228594"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726" indent="-228594"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8914" indent="-228594"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103" indent="-228594"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oleObject" Target="../embeddings/oleObject2.bin"/><Relationship Id="rId5" Type="http://schemas.openxmlformats.org/officeDocument/2006/relationships/image" Target="../media/image6.png"/><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tags" Target="../tags/tag2.xml"/><Relationship Id="rId5" Type="http://schemas.openxmlformats.org/officeDocument/2006/relationships/oleObject" Target="../embeddings/oleObject4.bin"/><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5" name="Rectangle 2"/>
          <p:cNvSpPr>
            <a:spLocks noGrp="1" noChangeArrowheads="1"/>
          </p:cNvSpPr>
          <p:nvPr>
            <p:ph type="ctrTitle" sz="quarter"/>
          </p:nvPr>
        </p:nvSpPr>
        <p:spPr>
          <a:xfrm>
            <a:off x="1331119" y="2349103"/>
            <a:ext cx="6535341" cy="1565672"/>
          </a:xfrm>
          <a:ln w="28575"/>
        </p:spPr>
        <p:txBody>
          <a:bodyPr rtlCol="0">
            <a:noAutofit/>
          </a:bodyPr>
          <a:lstStyle/>
          <a:p>
            <a:pPr eaLnBrk="1" fontAlgn="auto" hangingPunct="1">
              <a:spcAft>
                <a:spcPts val="0"/>
              </a:spcAft>
              <a:defRPr/>
            </a:pPr>
            <a:r>
              <a:rPr lang="fr-FR" sz="3600" dirty="0">
                <a:solidFill>
                  <a:srgbClr val="FFFF00"/>
                </a:solidFill>
                <a:effectLst>
                  <a:outerShdw blurRad="38100" dist="38100" dir="2700000" algn="tl">
                    <a:srgbClr val="000000">
                      <a:alpha val="43137"/>
                    </a:srgbClr>
                  </a:outerShdw>
                </a:effectLst>
                <a:latin typeface="Comic Sans MS" pitchFamily="66" charset="0"/>
              </a:rPr>
              <a:t> </a:t>
            </a:r>
            <a:r>
              <a:rPr lang="fr-FR" sz="36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MANAGEMENT DE LA QUALITE EN SANTE</a:t>
            </a:r>
          </a:p>
        </p:txBody>
      </p:sp>
      <p:pic>
        <p:nvPicPr>
          <p:cNvPr id="2" name="Image 1">
            <a:extLst>
              <a:ext uri="{FF2B5EF4-FFF2-40B4-BE49-F238E27FC236}">
                <a16:creationId xmlns:a16="http://schemas.microsoft.com/office/drawing/2014/main" id="{8C345B7C-C4E7-4E77-93BB-74733A954A8F}"/>
              </a:ext>
            </a:extLst>
          </p:cNvPr>
          <p:cNvPicPr>
            <a:picLocks noChangeAspect="1"/>
          </p:cNvPicPr>
          <p:nvPr/>
        </p:nvPicPr>
        <p:blipFill>
          <a:blip r:embed="rId3"/>
          <a:stretch>
            <a:fillRect/>
          </a:stretch>
        </p:blipFill>
        <p:spPr>
          <a:xfrm>
            <a:off x="259556" y="409367"/>
            <a:ext cx="2143125" cy="2143125"/>
          </a:xfrm>
          <a:prstGeom prst="rect">
            <a:avLst/>
          </a:prstGeom>
        </p:spPr>
      </p:pic>
      <p:pic>
        <p:nvPicPr>
          <p:cNvPr id="3" name="Image 2">
            <a:extLst>
              <a:ext uri="{FF2B5EF4-FFF2-40B4-BE49-F238E27FC236}">
                <a16:creationId xmlns:a16="http://schemas.microsoft.com/office/drawing/2014/main" id="{F2CFDEFE-311D-4562-8714-820695933884}"/>
              </a:ext>
            </a:extLst>
          </p:cNvPr>
          <p:cNvPicPr>
            <a:picLocks noChangeAspect="1"/>
          </p:cNvPicPr>
          <p:nvPr/>
        </p:nvPicPr>
        <p:blipFill>
          <a:blip r:embed="rId4"/>
          <a:stretch>
            <a:fillRect/>
          </a:stretch>
        </p:blipFill>
        <p:spPr>
          <a:xfrm>
            <a:off x="6224795" y="483702"/>
            <a:ext cx="2419350" cy="1895475"/>
          </a:xfrm>
          <a:prstGeom prst="rect">
            <a:avLst/>
          </a:prstGeom>
        </p:spPr>
      </p:pic>
      <p:pic>
        <p:nvPicPr>
          <p:cNvPr id="4" name="Image 3">
            <a:extLst>
              <a:ext uri="{FF2B5EF4-FFF2-40B4-BE49-F238E27FC236}">
                <a16:creationId xmlns:a16="http://schemas.microsoft.com/office/drawing/2014/main" id="{0347B22A-59CD-41B6-BCF9-7AC1AE3858F2}"/>
              </a:ext>
            </a:extLst>
          </p:cNvPr>
          <p:cNvPicPr>
            <a:picLocks noChangeAspect="1"/>
          </p:cNvPicPr>
          <p:nvPr/>
        </p:nvPicPr>
        <p:blipFill>
          <a:blip r:embed="rId5"/>
          <a:stretch>
            <a:fillRect/>
          </a:stretch>
        </p:blipFill>
        <p:spPr>
          <a:xfrm>
            <a:off x="68730" y="4305509"/>
            <a:ext cx="4543127" cy="1898425"/>
          </a:xfrm>
          <a:prstGeom prst="rect">
            <a:avLst/>
          </a:prstGeom>
        </p:spPr>
      </p:pic>
      <p:pic>
        <p:nvPicPr>
          <p:cNvPr id="5" name="Image 4">
            <a:extLst>
              <a:ext uri="{FF2B5EF4-FFF2-40B4-BE49-F238E27FC236}">
                <a16:creationId xmlns:a16="http://schemas.microsoft.com/office/drawing/2014/main" id="{1CEB607E-7B83-45D5-A021-5AB146A1C5DD}"/>
              </a:ext>
            </a:extLst>
          </p:cNvPr>
          <p:cNvPicPr>
            <a:picLocks noChangeAspect="1"/>
          </p:cNvPicPr>
          <p:nvPr/>
        </p:nvPicPr>
        <p:blipFill>
          <a:blip r:embed="rId6"/>
          <a:stretch>
            <a:fillRect/>
          </a:stretch>
        </p:blipFill>
        <p:spPr>
          <a:xfrm>
            <a:off x="5022056" y="4318913"/>
            <a:ext cx="3676378" cy="1885022"/>
          </a:xfrm>
          <a:prstGeom prst="rect">
            <a:avLst/>
          </a:prstGeom>
        </p:spPr>
      </p:pic>
    </p:spTree>
    <p:extLst>
      <p:ext uri="{BB962C8B-B14F-4D97-AF65-F5344CB8AC3E}">
        <p14:creationId xmlns:p14="http://schemas.microsoft.com/office/powerpoint/2010/main" val="191764535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5" name="Rectangle 3"/>
          <p:cNvSpPr>
            <a:spLocks noGrp="1" noChangeArrowheads="1"/>
          </p:cNvSpPr>
          <p:nvPr>
            <p:ph type="subTitle" idx="4294967295"/>
          </p:nvPr>
        </p:nvSpPr>
        <p:spPr>
          <a:xfrm>
            <a:off x="161187" y="1550742"/>
            <a:ext cx="8770777" cy="5035340"/>
          </a:xfrm>
          <a:noFill/>
        </p:spPr>
        <p:style>
          <a:lnRef idx="2">
            <a:schemeClr val="accent2"/>
          </a:lnRef>
          <a:fillRef idx="1">
            <a:schemeClr val="lt1"/>
          </a:fillRef>
          <a:effectRef idx="0">
            <a:schemeClr val="accent2"/>
          </a:effectRef>
          <a:fontRef idx="minor">
            <a:schemeClr val="dk1"/>
          </a:fontRef>
        </p:style>
        <p:txBody>
          <a:bodyPr>
            <a:noAutofit/>
          </a:bodyPr>
          <a:lstStyle/>
          <a:p>
            <a:pPr marL="342900" indent="-342900" eaLnBrk="1" hangingPunct="1">
              <a:lnSpc>
                <a:spcPct val="150000"/>
              </a:lnSpc>
              <a:spcBef>
                <a:spcPts val="0"/>
              </a:spcBef>
              <a:buClr>
                <a:schemeClr val="bg2"/>
              </a:buClr>
              <a:buFont typeface="Wingdings" panose="05000000000000000000" pitchFamily="2" charset="2"/>
              <a:buChar char="q"/>
              <a:defRPr/>
            </a:pPr>
            <a:r>
              <a:rPr lang="fr-FR" b="1"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Définir </a:t>
            </a:r>
            <a:r>
              <a:rPr lang="fr-FR"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les concepts relatifs à la qualité et aux risques</a:t>
            </a:r>
          </a:p>
          <a:p>
            <a:pPr marL="342900" indent="-342900" eaLnBrk="1" hangingPunct="1">
              <a:lnSpc>
                <a:spcPct val="150000"/>
              </a:lnSpc>
              <a:spcBef>
                <a:spcPts val="0"/>
              </a:spcBef>
              <a:buClr>
                <a:schemeClr val="bg2"/>
              </a:buClr>
              <a:buFont typeface="Wingdings" panose="05000000000000000000" pitchFamily="2" charset="2"/>
              <a:buChar char="q"/>
              <a:defRPr/>
            </a:pPr>
            <a:r>
              <a:rPr lang="fr-FR" b="1"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 Identifier </a:t>
            </a:r>
            <a:r>
              <a:rPr lang="fr-FR"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les particularités de la qualité en santé</a:t>
            </a:r>
          </a:p>
          <a:p>
            <a:pPr marL="342900" indent="-342900" eaLnBrk="1" hangingPunct="1">
              <a:lnSpc>
                <a:spcPct val="150000"/>
              </a:lnSpc>
              <a:spcBef>
                <a:spcPts val="0"/>
              </a:spcBef>
              <a:buClr>
                <a:schemeClr val="bg2"/>
              </a:buClr>
              <a:buFont typeface="Wingdings" panose="05000000000000000000" pitchFamily="2" charset="2"/>
              <a:buChar char="q"/>
              <a:defRPr/>
            </a:pPr>
            <a:r>
              <a:rPr lang="fr-FR" b="1"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Présenter</a:t>
            </a:r>
            <a:r>
              <a:rPr lang="fr-FR"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 les principes du MQ</a:t>
            </a:r>
          </a:p>
          <a:p>
            <a:pPr marL="342900" indent="-342900" eaLnBrk="1" hangingPunct="1">
              <a:lnSpc>
                <a:spcPct val="150000"/>
              </a:lnSpc>
              <a:spcBef>
                <a:spcPts val="0"/>
              </a:spcBef>
              <a:buClr>
                <a:schemeClr val="bg2"/>
              </a:buClr>
              <a:buFont typeface="Wingdings" panose="05000000000000000000" pitchFamily="2" charset="2"/>
              <a:buChar char="q"/>
              <a:defRPr/>
            </a:pPr>
            <a:r>
              <a:rPr lang="fr-FR" b="1"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Utiliser</a:t>
            </a:r>
            <a:r>
              <a:rPr lang="fr-FR"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 les outils de la qualité</a:t>
            </a:r>
          </a:p>
          <a:p>
            <a:pPr marL="342900" indent="-342900" eaLnBrk="1" hangingPunct="1">
              <a:lnSpc>
                <a:spcPct val="150000"/>
              </a:lnSpc>
              <a:spcBef>
                <a:spcPts val="0"/>
              </a:spcBef>
              <a:buClr>
                <a:schemeClr val="bg2"/>
              </a:buClr>
              <a:buFont typeface="Wingdings" panose="05000000000000000000" pitchFamily="2" charset="2"/>
              <a:buChar char="q"/>
              <a:defRPr/>
            </a:pPr>
            <a:r>
              <a:rPr lang="fr-FR"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 </a:t>
            </a:r>
            <a:r>
              <a:rPr lang="fr-FR" b="1"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Décrire</a:t>
            </a:r>
            <a:r>
              <a:rPr lang="fr-FR"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 les méthodes de la qualité</a:t>
            </a:r>
          </a:p>
          <a:p>
            <a:pPr marL="342900" indent="-342900" eaLnBrk="1" hangingPunct="1">
              <a:lnSpc>
                <a:spcPct val="150000"/>
              </a:lnSpc>
              <a:spcBef>
                <a:spcPts val="0"/>
              </a:spcBef>
              <a:buClr>
                <a:schemeClr val="bg2"/>
              </a:buClr>
              <a:buFont typeface="Wingdings" panose="05000000000000000000" pitchFamily="2" charset="2"/>
              <a:buChar char="q"/>
              <a:defRPr/>
            </a:pPr>
            <a:r>
              <a:rPr lang="fr-FR" b="1"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Identifier</a:t>
            </a:r>
            <a:r>
              <a:rPr lang="fr-FR"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 les évènements de non-qualité </a:t>
            </a:r>
          </a:p>
          <a:p>
            <a:pPr marL="342900" indent="-342900" eaLnBrk="1" hangingPunct="1">
              <a:lnSpc>
                <a:spcPct val="150000"/>
              </a:lnSpc>
              <a:spcBef>
                <a:spcPts val="0"/>
              </a:spcBef>
              <a:buClr>
                <a:schemeClr val="bg2"/>
              </a:buClr>
              <a:buFont typeface="Wingdings" panose="05000000000000000000" pitchFamily="2" charset="2"/>
              <a:buChar char="q"/>
              <a:defRPr/>
            </a:pPr>
            <a:r>
              <a:rPr lang="fr-FR"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 </a:t>
            </a:r>
            <a:r>
              <a:rPr lang="fr-FR" b="1"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Classer</a:t>
            </a:r>
            <a:r>
              <a:rPr lang="fr-FR"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 les évènements de non qualité dans les CQ</a:t>
            </a:r>
          </a:p>
        </p:txBody>
      </p:sp>
      <p:sp>
        <p:nvSpPr>
          <p:cNvPr id="32772" name="Rectangle 1"/>
          <p:cNvSpPr>
            <a:spLocks noChangeArrowheads="1"/>
          </p:cNvSpPr>
          <p:nvPr/>
        </p:nvSpPr>
        <p:spPr bwMode="auto">
          <a:xfrm>
            <a:off x="-12878" y="1175255"/>
            <a:ext cx="9144000" cy="375487"/>
          </a:xfrm>
          <a:prstGeom prst="rect">
            <a:avLst/>
          </a:prstGeom>
          <a:noFill/>
          <a:ln w="9525">
            <a:noFill/>
            <a:miter lim="800000"/>
            <a:headEnd/>
            <a:tailEnd/>
          </a:ln>
        </p:spPr>
        <p:txBody>
          <a:bodyPr wrap="square">
            <a:spAutoFit/>
          </a:bodyPr>
          <a:lstStyle/>
          <a:p>
            <a:pPr fontAlgn="base">
              <a:lnSpc>
                <a:spcPct val="80000"/>
              </a:lnSpc>
              <a:spcBef>
                <a:spcPct val="0"/>
              </a:spcBef>
              <a:spcAft>
                <a:spcPct val="0"/>
              </a:spcAft>
              <a:defRPr/>
            </a:pPr>
            <a:r>
              <a:rPr lang="fr-FR" sz="2300" dirty="0">
                <a:solidFill>
                  <a:srgbClr val="E5E5FF">
                    <a:lumMod val="10000"/>
                  </a:srgbClr>
                </a:solidFill>
                <a:latin typeface="Verdana" panose="020B0604030504040204" pitchFamily="34" charset="0"/>
                <a:ea typeface="Verdana" panose="020B0604030504040204" pitchFamily="34" charset="0"/>
                <a:cs typeface="Verdana" panose="020B0604030504040204" pitchFamily="34" charset="0"/>
              </a:rPr>
              <a:t>A la fin de l’ECUE, chaque étudiant devra être capable de :</a:t>
            </a:r>
          </a:p>
        </p:txBody>
      </p:sp>
      <p:sp>
        <p:nvSpPr>
          <p:cNvPr id="3" name="Rectangle 2"/>
          <p:cNvSpPr/>
          <p:nvPr/>
        </p:nvSpPr>
        <p:spPr>
          <a:xfrm>
            <a:off x="3222874" y="395506"/>
            <a:ext cx="2209259" cy="507831"/>
          </a:xfrm>
          <a:prstGeom prst="rect">
            <a:avLst/>
          </a:prstGeom>
        </p:spPr>
        <p:txBody>
          <a:bodyPr wrap="none">
            <a:spAutoFit/>
          </a:bodyPr>
          <a:lstStyle/>
          <a:p>
            <a:pPr algn="ctr">
              <a:spcBef>
                <a:spcPct val="0"/>
              </a:spcBef>
              <a:defRPr/>
            </a:pPr>
            <a:r>
              <a:rPr lang="fr-FR" sz="2700" u="sng" dirty="0">
                <a:solidFill>
                  <a:srgbClr val="C00000"/>
                </a:solidFill>
                <a:latin typeface="Comic Sans MS" pitchFamily="66" charset="0"/>
                <a:cs typeface="Arial" panose="020B0604020202020204" pitchFamily="34" charset="0"/>
              </a:rPr>
              <a:t>OBJECTIFS</a:t>
            </a:r>
          </a:p>
        </p:txBody>
      </p:sp>
    </p:spTree>
    <p:extLst>
      <p:ext uri="{BB962C8B-B14F-4D97-AF65-F5344CB8AC3E}">
        <p14:creationId xmlns:p14="http://schemas.microsoft.com/office/powerpoint/2010/main" val="3609815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5" name="Rectangle 3"/>
          <p:cNvSpPr>
            <a:spLocks noGrp="1" noChangeArrowheads="1"/>
          </p:cNvSpPr>
          <p:nvPr>
            <p:ph type="subTitle" idx="4294967295"/>
          </p:nvPr>
        </p:nvSpPr>
        <p:spPr>
          <a:xfrm>
            <a:off x="161187" y="1550742"/>
            <a:ext cx="8770777" cy="3511588"/>
          </a:xfrm>
          <a:noFill/>
        </p:spPr>
        <p:style>
          <a:lnRef idx="2">
            <a:schemeClr val="accent2"/>
          </a:lnRef>
          <a:fillRef idx="1">
            <a:schemeClr val="lt1"/>
          </a:fillRef>
          <a:effectRef idx="0">
            <a:schemeClr val="accent2"/>
          </a:effectRef>
          <a:fontRef idx="minor">
            <a:schemeClr val="dk1"/>
          </a:fontRef>
        </p:style>
        <p:txBody>
          <a:bodyPr>
            <a:noAutofit/>
          </a:bodyPr>
          <a:lstStyle/>
          <a:p>
            <a:pPr marL="342900" indent="-342900" eaLnBrk="1" hangingPunct="1">
              <a:lnSpc>
                <a:spcPct val="200000"/>
              </a:lnSpc>
              <a:spcBef>
                <a:spcPts val="0"/>
              </a:spcBef>
              <a:buClr>
                <a:schemeClr val="bg2"/>
              </a:buClr>
              <a:buFont typeface="Wingdings" panose="05000000000000000000" pitchFamily="2" charset="2"/>
              <a:buChar char="q"/>
              <a:defRPr/>
            </a:pPr>
            <a:r>
              <a:rPr lang="fr-FR" b="1"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CHAP I: </a:t>
            </a:r>
            <a:r>
              <a:rPr lang="fr-FR"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Généralités sur la qualité</a:t>
            </a:r>
          </a:p>
          <a:p>
            <a:pPr marL="342900" indent="-342900" eaLnBrk="1" hangingPunct="1">
              <a:lnSpc>
                <a:spcPct val="200000"/>
              </a:lnSpc>
              <a:spcBef>
                <a:spcPts val="0"/>
              </a:spcBef>
              <a:buClr>
                <a:schemeClr val="bg2"/>
              </a:buClr>
              <a:buFont typeface="Wingdings" panose="05000000000000000000" pitchFamily="2" charset="2"/>
              <a:buChar char="q"/>
              <a:defRPr/>
            </a:pPr>
            <a:r>
              <a:rPr lang="fr-FR" b="1"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CHAP II: </a:t>
            </a:r>
            <a:r>
              <a:rPr lang="fr-FR"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principes de la qualité</a:t>
            </a:r>
          </a:p>
          <a:p>
            <a:pPr marL="342900" indent="-342900" eaLnBrk="1" hangingPunct="1">
              <a:lnSpc>
                <a:spcPct val="200000"/>
              </a:lnSpc>
              <a:spcBef>
                <a:spcPts val="0"/>
              </a:spcBef>
              <a:buClr>
                <a:schemeClr val="bg2"/>
              </a:buClr>
              <a:buFont typeface="Wingdings" panose="05000000000000000000" pitchFamily="2" charset="2"/>
              <a:buChar char="q"/>
              <a:defRPr/>
            </a:pPr>
            <a:r>
              <a:rPr lang="fr-FR" b="1"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CHAP III: </a:t>
            </a:r>
            <a:r>
              <a:rPr lang="fr-FR"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La Non-Qualité</a:t>
            </a:r>
          </a:p>
          <a:p>
            <a:pPr marL="342900" indent="-342900" eaLnBrk="1" hangingPunct="1">
              <a:lnSpc>
                <a:spcPct val="200000"/>
              </a:lnSpc>
              <a:spcBef>
                <a:spcPts val="0"/>
              </a:spcBef>
              <a:buClr>
                <a:schemeClr val="bg2"/>
              </a:buClr>
              <a:buFont typeface="Wingdings" panose="05000000000000000000" pitchFamily="2" charset="2"/>
              <a:buChar char="q"/>
              <a:defRPr/>
            </a:pPr>
            <a:r>
              <a:rPr lang="fr-FR" b="1"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CHAP IV: </a:t>
            </a:r>
            <a:r>
              <a:rPr lang="fr-FR" dirty="0">
                <a:solidFill>
                  <a:schemeClr val="tx2">
                    <a:lumMod val="10000"/>
                  </a:schemeClr>
                </a:solidFill>
                <a:effectLst/>
                <a:latin typeface="Verdana" panose="020B0604030504040204" pitchFamily="34" charset="0"/>
                <a:ea typeface="Verdana" panose="020B0604030504040204" pitchFamily="34" charset="0"/>
                <a:cs typeface="Verdana" panose="020B0604030504040204" pitchFamily="34" charset="0"/>
              </a:rPr>
              <a:t>Outils et méthodes de la qualité</a:t>
            </a:r>
          </a:p>
        </p:txBody>
      </p:sp>
      <p:sp>
        <p:nvSpPr>
          <p:cNvPr id="3" name="Rectangle 2"/>
          <p:cNvSpPr/>
          <p:nvPr/>
        </p:nvSpPr>
        <p:spPr>
          <a:xfrm>
            <a:off x="3785526" y="395506"/>
            <a:ext cx="1083950" cy="507831"/>
          </a:xfrm>
          <a:prstGeom prst="rect">
            <a:avLst/>
          </a:prstGeom>
        </p:spPr>
        <p:txBody>
          <a:bodyPr wrap="none">
            <a:spAutoFit/>
          </a:bodyPr>
          <a:lstStyle/>
          <a:p>
            <a:pPr algn="ctr">
              <a:spcBef>
                <a:spcPct val="0"/>
              </a:spcBef>
              <a:defRPr/>
            </a:pPr>
            <a:r>
              <a:rPr lang="fr-FR" sz="2700" u="sng" dirty="0">
                <a:solidFill>
                  <a:srgbClr val="C00000"/>
                </a:solidFill>
                <a:latin typeface="Comic Sans MS" pitchFamily="66" charset="0"/>
                <a:cs typeface="Arial" panose="020B0604020202020204" pitchFamily="34" charset="0"/>
              </a:rPr>
              <a:t>PLAN</a:t>
            </a:r>
          </a:p>
        </p:txBody>
      </p:sp>
    </p:spTree>
    <p:extLst>
      <p:ext uri="{BB962C8B-B14F-4D97-AF65-F5344CB8AC3E}">
        <p14:creationId xmlns:p14="http://schemas.microsoft.com/office/powerpoint/2010/main" val="3073084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871663" y="2564606"/>
            <a:ext cx="5401866" cy="1782366"/>
          </a:xfrm>
          <a:prstGeom prst="rect">
            <a:avLst/>
          </a:prstGeom>
          <a:solidFill>
            <a:schemeClr val="tx1"/>
          </a:solidFill>
          <a:ln w="28575">
            <a:solidFill>
              <a:schemeClr val="bg2"/>
            </a:solidFill>
          </a:ln>
          <a:effectLst/>
        </p:spPr>
        <p:txBody>
          <a:bodyPr anchor="ctr"/>
          <a:lst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fontAlgn="auto">
              <a:spcAft>
                <a:spcPts val="0"/>
              </a:spcAft>
              <a:defRPr/>
            </a:pPr>
            <a:r>
              <a:rPr lang="fr-FR" sz="3000" dirty="0">
                <a:solidFill>
                  <a:srgbClr val="003399">
                    <a:lumMod val="50000"/>
                  </a:srgbClr>
                </a:solidFill>
                <a:effectLst/>
                <a:latin typeface="Verdana" panose="020B0604030504040204" pitchFamily="34" charset="0"/>
                <a:ea typeface="Verdana" panose="020B0604030504040204" pitchFamily="34" charset="0"/>
                <a:cs typeface="Verdana" panose="020B0604030504040204" pitchFamily="34" charset="0"/>
              </a:rPr>
              <a:t>CHAPITRE I </a:t>
            </a:r>
            <a:r>
              <a:rPr lang="fr-FR" sz="48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GENERALITES</a:t>
            </a:r>
          </a:p>
        </p:txBody>
      </p:sp>
      <p:sp>
        <p:nvSpPr>
          <p:cNvPr id="3" name="Rectangle 2"/>
          <p:cNvSpPr/>
          <p:nvPr/>
        </p:nvSpPr>
        <p:spPr>
          <a:xfrm>
            <a:off x="1331120" y="5629275"/>
            <a:ext cx="6669881" cy="415498"/>
          </a:xfrm>
          <a:prstGeom prst="rect">
            <a:avLst/>
          </a:prstGeom>
        </p:spPr>
        <p:txBody>
          <a:bodyPr>
            <a:spAutoFit/>
          </a:bodyPr>
          <a:lstStyle/>
          <a:p>
            <a:pPr algn="r">
              <a:defRPr/>
            </a:pPr>
            <a:r>
              <a:rPr lang="fr-FR" sz="1200" b="1" i="1" kern="0" dirty="0">
                <a:solidFill>
                  <a:prstClr val="white"/>
                </a:solidFill>
                <a:latin typeface="Comic Sans MS" pitchFamily="66" charset="0"/>
                <a:cs typeface="Arial" panose="020B0604020202020204" pitchFamily="34" charset="0"/>
              </a:rPr>
              <a:t>Dr. SANOGO Sangha Adama Alain</a:t>
            </a:r>
          </a:p>
          <a:p>
            <a:pPr algn="r">
              <a:defRPr/>
            </a:pPr>
            <a:r>
              <a:rPr lang="fr-FR" sz="900" i="1" kern="0" dirty="0">
                <a:solidFill>
                  <a:prstClr val="white"/>
                </a:solidFill>
                <a:latin typeface="Comic Sans MS" pitchFamily="66" charset="0"/>
                <a:cs typeface="Arial" panose="020B0604020202020204" pitchFamily="34" charset="0"/>
              </a:rPr>
              <a:t>Master Qualité - Auditeur Certifié IRCA  / GSM: 40 32 22 16 / 07 97 48 46   E-mail: alainsanogo@yahoo.fr</a:t>
            </a:r>
          </a:p>
        </p:txBody>
      </p:sp>
    </p:spTree>
    <p:extLst>
      <p:ext uri="{BB962C8B-B14F-4D97-AF65-F5344CB8AC3E}">
        <p14:creationId xmlns:p14="http://schemas.microsoft.com/office/powerpoint/2010/main" val="167615305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6" name="Rectangle 2"/>
          <p:cNvSpPr txBox="1">
            <a:spLocks noChangeArrowheads="1"/>
          </p:cNvSpPr>
          <p:nvPr/>
        </p:nvSpPr>
        <p:spPr bwMode="auto">
          <a:xfrm>
            <a:off x="1223964" y="2564606"/>
            <a:ext cx="6588919" cy="1782366"/>
          </a:xfrm>
          <a:prstGeom prst="rect">
            <a:avLst/>
          </a:prstGeom>
          <a:solidFill>
            <a:schemeClr val="tx1"/>
          </a:solidFill>
          <a:ln w="28575">
            <a:solidFill>
              <a:schemeClr val="bg2"/>
            </a:solidFill>
            <a:miter lim="800000"/>
            <a:headEnd/>
            <a:tailEnd/>
          </a:ln>
        </p:spPr>
        <p:txBody>
          <a:bodyPr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just" fontAlgn="base">
              <a:spcBef>
                <a:spcPct val="0"/>
              </a:spcBef>
              <a:spcAft>
                <a:spcPct val="0"/>
              </a:spcAft>
              <a:buClrTx/>
              <a:buSzTx/>
              <a:buFontTx/>
              <a:buNone/>
            </a:pPr>
            <a:r>
              <a:rPr lang="fr-FR" altLang="fr-FR" sz="3300" b="1">
                <a:solidFill>
                  <a:srgbClr val="C00000"/>
                </a:solidFill>
                <a:latin typeface="Verdana" panose="020B0604030504040204" pitchFamily="34" charset="0"/>
                <a:ea typeface="Verdana" panose="020B0604030504040204" pitchFamily="34" charset="0"/>
                <a:cs typeface="Verdana" panose="020B0604030504040204" pitchFamily="34" charset="0"/>
              </a:rPr>
              <a:t>INTRODUCTION GENERALE</a:t>
            </a:r>
          </a:p>
        </p:txBody>
      </p:sp>
      <p:sp>
        <p:nvSpPr>
          <p:cNvPr id="3" name="Rectangle 2"/>
          <p:cNvSpPr/>
          <p:nvPr/>
        </p:nvSpPr>
        <p:spPr>
          <a:xfrm>
            <a:off x="1331120" y="5629275"/>
            <a:ext cx="6669881" cy="415498"/>
          </a:xfrm>
          <a:prstGeom prst="rect">
            <a:avLst/>
          </a:prstGeom>
        </p:spPr>
        <p:txBody>
          <a:bodyPr>
            <a:spAutoFit/>
          </a:bodyPr>
          <a:lstStyle/>
          <a:p>
            <a:pPr algn="r">
              <a:defRPr/>
            </a:pPr>
            <a:r>
              <a:rPr lang="fr-FR" sz="1200" b="1" i="1" kern="0" dirty="0">
                <a:solidFill>
                  <a:prstClr val="white"/>
                </a:solidFill>
                <a:latin typeface="Comic Sans MS" pitchFamily="66" charset="0"/>
                <a:cs typeface="Arial" panose="020B0604020202020204" pitchFamily="34" charset="0"/>
              </a:rPr>
              <a:t>Dr. SANOGO Sangha Adama Alain</a:t>
            </a:r>
          </a:p>
          <a:p>
            <a:pPr algn="r">
              <a:defRPr/>
            </a:pPr>
            <a:r>
              <a:rPr lang="fr-FR" sz="900" i="1" kern="0" dirty="0">
                <a:solidFill>
                  <a:prstClr val="white"/>
                </a:solidFill>
                <a:latin typeface="Comic Sans MS" pitchFamily="66" charset="0"/>
                <a:cs typeface="Arial" panose="020B0604020202020204" pitchFamily="34" charset="0"/>
              </a:rPr>
              <a:t>Master Qualité - Auditeur Certifié IRCA  / GSM: 40 32 22 16 / 07 97 48 46   E-mail: alainsanogo@yahoo.fr</a:t>
            </a:r>
          </a:p>
        </p:txBody>
      </p:sp>
    </p:spTree>
    <p:extLst>
      <p:ext uri="{BB962C8B-B14F-4D97-AF65-F5344CB8AC3E}">
        <p14:creationId xmlns:p14="http://schemas.microsoft.com/office/powerpoint/2010/main" val="3998168288"/>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437882" y="343723"/>
            <a:ext cx="8268235" cy="6186309"/>
          </a:xfrm>
          <a:prstGeom prst="rect">
            <a:avLst/>
          </a:prstGeom>
        </p:spPr>
        <p:txBody>
          <a:bodyPr wrap="square">
            <a:spAutoFit/>
          </a:bodyPr>
          <a:lstStyle/>
          <a:p>
            <a:pPr eaLnBrk="0" fontAlgn="base" hangingPunct="0">
              <a:lnSpc>
                <a:spcPct val="150000"/>
              </a:lnSpc>
              <a:spcBef>
                <a:spcPct val="0"/>
              </a:spcBef>
              <a:spcAft>
                <a:spcPct val="0"/>
              </a:spcAft>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a:t>
            </a:r>
            <a:r>
              <a:rPr lang="fr-FR" sz="2400"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Début: depuis 50 ans secteur industriel</a:t>
            </a:r>
          </a:p>
          <a:p>
            <a:pPr eaLnBrk="0" fontAlgn="base" hangingPunct="0">
              <a:lnSpc>
                <a:spcPct val="150000"/>
              </a:lnSpc>
              <a:spcBef>
                <a:spcPct val="0"/>
              </a:spcBef>
              <a:spcAft>
                <a:spcPct val="0"/>
              </a:spcAft>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a:t>
            </a:r>
            <a:r>
              <a:rPr lang="fr-FR" sz="2400"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Aujourd’hui: Différents organismes (biens et services)</a:t>
            </a:r>
          </a:p>
          <a:p>
            <a:pPr eaLnBrk="0" fontAlgn="base" hangingPunct="0">
              <a:lnSpc>
                <a:spcPct val="150000"/>
              </a:lnSpc>
              <a:spcBef>
                <a:spcPct val="0"/>
              </a:spcBef>
              <a:spcAft>
                <a:spcPct val="0"/>
              </a:spcAft>
              <a:defRPr/>
            </a:pPr>
            <a:r>
              <a:rPr lang="fr-FR" sz="2400" dirty="0">
                <a:solidFill>
                  <a:srgbClr val="003399">
                    <a:lumMod val="50000"/>
                  </a:srgbClr>
                </a:solidFill>
                <a:latin typeface="Comic Sans MS" pitchFamily="66" charset="0"/>
                <a:ea typeface="Times New Roman" pitchFamily="18" charset="0"/>
                <a:cs typeface="Arial" panose="020B0604020202020204" pitchFamily="34" charset="0"/>
              </a:rPr>
              <a:t>	</a:t>
            </a:r>
            <a:r>
              <a:rPr lang="fr-FR" sz="2400" dirty="0">
                <a:solidFill>
                  <a:srgbClr val="003399">
                    <a:lumMod val="50000"/>
                  </a:srgbClr>
                </a:solidFill>
                <a:latin typeface="Verdana" panose="020B0604030504040204" pitchFamily="34" charset="0"/>
                <a:ea typeface="Verdana" panose="020B0604030504040204" pitchFamily="34" charset="0"/>
                <a:cs typeface="Verdana" panose="020B0604030504040204" pitchFamily="34" charset="0"/>
              </a:rPr>
              <a:t>- </a:t>
            </a:r>
            <a:r>
              <a:rPr lang="fr-FR" sz="2400" i="1" dirty="0">
                <a:solidFill>
                  <a:srgbClr val="000514"/>
                </a:solidFill>
                <a:latin typeface="Verdana" panose="020B0604030504040204" pitchFamily="34" charset="0"/>
                <a:ea typeface="Verdana" panose="020B0604030504040204" pitchFamily="34" charset="0"/>
                <a:cs typeface="Verdana" panose="020B0604030504040204" pitchFamily="34" charset="0"/>
              </a:rPr>
              <a:t>Laboratoires médicaux</a:t>
            </a:r>
          </a:p>
          <a:p>
            <a:pPr eaLnBrk="0" fontAlgn="base" hangingPunct="0">
              <a:lnSpc>
                <a:spcPct val="150000"/>
              </a:lnSpc>
              <a:spcBef>
                <a:spcPct val="0"/>
              </a:spcBef>
              <a:spcAft>
                <a:spcPct val="0"/>
              </a:spcAft>
              <a:defRPr/>
            </a:pPr>
            <a:r>
              <a:rPr lang="fr-FR" sz="2400" i="1" dirty="0">
                <a:solidFill>
                  <a:srgbClr val="000514"/>
                </a:solidFill>
                <a:latin typeface="Verdana" panose="020B0604030504040204" pitchFamily="34" charset="0"/>
                <a:ea typeface="Verdana" panose="020B0604030504040204" pitchFamily="34" charset="0"/>
                <a:cs typeface="Verdana" panose="020B0604030504040204" pitchFamily="34" charset="0"/>
              </a:rPr>
              <a:t>	- Laboratoires pharmaceutiques</a:t>
            </a:r>
          </a:p>
          <a:p>
            <a:pPr eaLnBrk="0" fontAlgn="base" hangingPunct="0">
              <a:lnSpc>
                <a:spcPct val="150000"/>
              </a:lnSpc>
              <a:spcBef>
                <a:spcPct val="0"/>
              </a:spcBef>
              <a:spcAft>
                <a:spcPct val="0"/>
              </a:spcAft>
              <a:defRPr/>
            </a:pPr>
            <a:r>
              <a:rPr lang="fr-FR" sz="2400" i="1" dirty="0">
                <a:solidFill>
                  <a:srgbClr val="000514"/>
                </a:solidFill>
                <a:latin typeface="Verdana" panose="020B0604030504040204" pitchFamily="34" charset="0"/>
                <a:ea typeface="Verdana" panose="020B0604030504040204" pitchFamily="34" charset="0"/>
                <a:cs typeface="Verdana" panose="020B0604030504040204" pitchFamily="34" charset="0"/>
              </a:rPr>
              <a:t>	- Entreprises de matériels et équipements médicaux</a:t>
            </a:r>
          </a:p>
          <a:p>
            <a:pPr eaLnBrk="0" fontAlgn="base" hangingPunct="0">
              <a:lnSpc>
                <a:spcPct val="150000"/>
              </a:lnSpc>
              <a:spcBef>
                <a:spcPct val="0"/>
              </a:spcBef>
              <a:spcAft>
                <a:spcPct val="0"/>
              </a:spcAft>
              <a:defRPr/>
            </a:pPr>
            <a:r>
              <a:rPr lang="fr-FR" sz="2400" i="1" dirty="0">
                <a:solidFill>
                  <a:srgbClr val="000514"/>
                </a:solidFill>
                <a:latin typeface="Verdana" panose="020B0604030504040204" pitchFamily="34" charset="0"/>
                <a:ea typeface="Verdana" panose="020B0604030504040204" pitchFamily="34" charset="0"/>
                <a:cs typeface="Verdana" panose="020B0604030504040204" pitchFamily="34" charset="0"/>
              </a:rPr>
              <a:t>	- plus récemment, les soins.</a:t>
            </a:r>
          </a:p>
          <a:p>
            <a:pPr eaLnBrk="0" fontAlgn="base" hangingPunct="0">
              <a:lnSpc>
                <a:spcPct val="150000"/>
              </a:lnSpc>
              <a:spcBef>
                <a:spcPct val="0"/>
              </a:spcBef>
              <a:spcAft>
                <a:spcPct val="0"/>
              </a:spcAft>
              <a:defRPr/>
            </a:pPr>
            <a:r>
              <a:rPr 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Quel est l’intérêt pour les établissements de santé de s’engager dans la démarche qualité???</a:t>
            </a:r>
          </a:p>
        </p:txBody>
      </p:sp>
    </p:spTree>
    <p:extLst>
      <p:ext uri="{BB962C8B-B14F-4D97-AF65-F5344CB8AC3E}">
        <p14:creationId xmlns:p14="http://schemas.microsoft.com/office/powerpoint/2010/main" val="1836105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515155" y="884635"/>
            <a:ext cx="8332631" cy="5078313"/>
          </a:xfrm>
          <a:prstGeom prst="rect">
            <a:avLst/>
          </a:prstGeom>
        </p:spPr>
        <p:txBody>
          <a:bodyPr wrap="square">
            <a:spAutoFit/>
          </a:bodyPr>
          <a:lstStyle/>
          <a:p>
            <a:pPr eaLnBrk="0" fontAlgn="base" hangingPunct="0">
              <a:lnSpc>
                <a:spcPct val="150000"/>
              </a:lnSpc>
              <a:spcBef>
                <a:spcPct val="0"/>
              </a:spcBef>
              <a:spcAft>
                <a:spcPct val="0"/>
              </a:spcAft>
              <a:defRPr/>
            </a:pPr>
            <a:r>
              <a:rPr 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Obligations de:</a:t>
            </a:r>
          </a:p>
          <a:p>
            <a:pPr marL="342900" indent="-342900" eaLnBrk="0" fontAlgn="base" hangingPunct="0">
              <a:lnSpc>
                <a:spcPct val="150000"/>
              </a:lnSpc>
              <a:spcBef>
                <a:spcPct val="0"/>
              </a:spcBef>
              <a:spcAft>
                <a:spcPct val="0"/>
              </a:spcAft>
              <a:buFontTx/>
              <a:buChar char="-"/>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Maîtriser les dépenses de santé</a:t>
            </a:r>
          </a:p>
          <a:p>
            <a:pPr marL="342900" indent="-342900" eaLnBrk="0" fontAlgn="base" hangingPunct="0">
              <a:lnSpc>
                <a:spcPct val="150000"/>
              </a:lnSpc>
              <a:spcBef>
                <a:spcPct val="0"/>
              </a:spcBef>
              <a:spcAft>
                <a:spcPct val="0"/>
              </a:spcAft>
              <a:buFontTx/>
              <a:buChar char="-"/>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Fournir un service </a:t>
            </a:r>
          </a:p>
          <a:p>
            <a:pPr marL="685800" lvl="1" indent="-342900" eaLnBrk="0" fontAlgn="base" hangingPunct="0">
              <a:lnSpc>
                <a:spcPct val="150000"/>
              </a:lnSpc>
              <a:spcBef>
                <a:spcPct val="0"/>
              </a:spcBef>
              <a:spcAft>
                <a:spcPct val="0"/>
              </a:spcAft>
              <a:buFontTx/>
              <a:buChar char="-"/>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techniquement performant</a:t>
            </a:r>
          </a:p>
          <a:p>
            <a:pPr marL="685800" lvl="1" indent="-342900" eaLnBrk="0" fontAlgn="base" hangingPunct="0">
              <a:lnSpc>
                <a:spcPct val="150000"/>
              </a:lnSpc>
              <a:spcBef>
                <a:spcPct val="0"/>
              </a:spcBef>
              <a:spcAft>
                <a:spcPct val="0"/>
              </a:spcAft>
              <a:buFontTx/>
              <a:buChar char="-"/>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Qui réponde aux attentes des clients</a:t>
            </a:r>
          </a:p>
          <a:p>
            <a:pPr lvl="1" eaLnBrk="0" fontAlgn="base" hangingPunct="0">
              <a:lnSpc>
                <a:spcPct val="150000"/>
              </a:lnSpc>
              <a:spcBef>
                <a:spcPct val="0"/>
              </a:spcBef>
              <a:spcAft>
                <a:spcPct val="0"/>
              </a:spcAft>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a:t>
            </a:r>
            <a:r>
              <a:rPr lang="fr-FR" sz="2400" b="1" dirty="0">
                <a:solidFill>
                  <a:srgbClr val="C00000"/>
                </a:solidFill>
                <a:latin typeface="Verdana" panose="020B0604030504040204" pitchFamily="34" charset="0"/>
                <a:ea typeface="Verdana" panose="020B0604030504040204" pitchFamily="34" charset="0"/>
                <a:cs typeface="Verdana" panose="020B0604030504040204" pitchFamily="34" charset="0"/>
              </a:rPr>
              <a:t>Nécessité d’impliquer</a:t>
            </a:r>
          </a:p>
          <a:p>
            <a:pPr marL="685800" lvl="1" indent="-342900" eaLnBrk="0" fontAlgn="base" hangingPunct="0">
              <a:lnSpc>
                <a:spcPct val="150000"/>
              </a:lnSpc>
              <a:spcBef>
                <a:spcPct val="0"/>
              </a:spcBef>
              <a:spcAft>
                <a:spcPct val="0"/>
              </a:spcAft>
              <a:buFontTx/>
              <a:buChar char="-"/>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Tout le personnel des établissements de santé</a:t>
            </a:r>
          </a:p>
          <a:p>
            <a:pPr marL="685800" lvl="1" indent="-342900" eaLnBrk="0" fontAlgn="base" hangingPunct="0">
              <a:lnSpc>
                <a:spcPct val="150000"/>
              </a:lnSpc>
              <a:spcBef>
                <a:spcPct val="0"/>
              </a:spcBef>
              <a:spcAft>
                <a:spcPct val="0"/>
              </a:spcAft>
              <a:buFontTx/>
              <a:buChar char="-"/>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Tous les métiers</a:t>
            </a:r>
          </a:p>
          <a:p>
            <a:pPr marL="685800" lvl="1" indent="-342900" eaLnBrk="0" fontAlgn="base" hangingPunct="0">
              <a:lnSpc>
                <a:spcPct val="150000"/>
              </a:lnSpc>
              <a:spcBef>
                <a:spcPct val="0"/>
              </a:spcBef>
              <a:spcAft>
                <a:spcPct val="0"/>
              </a:spcAft>
              <a:buFontTx/>
              <a:buChar char="-"/>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Tout le système de santé</a:t>
            </a:r>
          </a:p>
        </p:txBody>
      </p:sp>
      <p:sp>
        <p:nvSpPr>
          <p:cNvPr id="2" name="Flèche droite 1"/>
          <p:cNvSpPr/>
          <p:nvPr/>
        </p:nvSpPr>
        <p:spPr>
          <a:xfrm>
            <a:off x="1400830" y="3868946"/>
            <a:ext cx="810815" cy="21669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C00000"/>
              </a:solidFill>
            </a:endParaRPr>
          </a:p>
        </p:txBody>
      </p:sp>
    </p:spTree>
    <p:extLst>
      <p:ext uri="{BB962C8B-B14F-4D97-AF65-F5344CB8AC3E}">
        <p14:creationId xmlns:p14="http://schemas.microsoft.com/office/powerpoint/2010/main" val="1074670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4"/>
          <p:cNvSpPr txBox="1">
            <a:spLocks noChangeArrowheads="1"/>
          </p:cNvSpPr>
          <p:nvPr/>
        </p:nvSpPr>
        <p:spPr bwMode="auto">
          <a:xfrm>
            <a:off x="1521023" y="2519726"/>
            <a:ext cx="610195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mpd="tri">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3300" b="0" i="0" u="none" strike="noStrike" kern="1200" cap="none" spc="0" normalizeH="0" baseline="0" noProof="0" dirty="0">
                <a:ln>
                  <a:noFill/>
                </a:ln>
                <a:solidFill>
                  <a:srgbClr val="0070C0"/>
                </a:solidFill>
                <a:effectLst/>
                <a:uLnTx/>
                <a:uFillTx/>
                <a:latin typeface="Verdana" panose="020B0604030504040204" pitchFamily="34" charset="0"/>
                <a:ea typeface="+mn-ea"/>
                <a:cs typeface="Arial" panose="020B0604020202020204" pitchFamily="34" charset="0"/>
              </a:rPr>
              <a:t>-1-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3300" b="0" i="0" u="none" strike="noStrike" kern="1200" cap="none" spc="0" normalizeH="0" baseline="0" noProof="0" dirty="0">
                <a:ln>
                  <a:noFill/>
                </a:ln>
                <a:solidFill>
                  <a:srgbClr val="0070C0"/>
                </a:solidFill>
                <a:effectLst/>
                <a:uLnTx/>
                <a:uFillTx/>
                <a:latin typeface="Verdana" panose="020B0604030504040204" pitchFamily="34" charset="0"/>
                <a:ea typeface="+mn-ea"/>
                <a:cs typeface="Arial" panose="020B0604020202020204" pitchFamily="34" charset="0"/>
              </a:rPr>
              <a:t>Vocabulaire de la qualité</a:t>
            </a:r>
          </a:p>
        </p:txBody>
      </p:sp>
    </p:spTree>
    <p:extLst>
      <p:ext uri="{BB962C8B-B14F-4D97-AF65-F5344CB8AC3E}">
        <p14:creationId xmlns:p14="http://schemas.microsoft.com/office/powerpoint/2010/main" val="2860264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2"/>
          <p:cNvSpPr>
            <a:spLocks noGrp="1" noChangeArrowheads="1"/>
          </p:cNvSpPr>
          <p:nvPr>
            <p:ph type="body" idx="1"/>
          </p:nvPr>
        </p:nvSpPr>
        <p:spPr>
          <a:xfrm>
            <a:off x="373487" y="2662239"/>
            <a:ext cx="7868992" cy="1350169"/>
          </a:xfrm>
        </p:spPr>
        <p:txBody>
          <a:bodyPr anchor="ctr"/>
          <a:lstStyle/>
          <a:p>
            <a:pPr marL="0" indent="0" algn="just" eaLnBrk="1" hangingPunct="1">
              <a:lnSpc>
                <a:spcPct val="150000"/>
              </a:lnSpc>
              <a:spcBef>
                <a:spcPct val="0"/>
              </a:spcBef>
              <a:buNone/>
            </a:pPr>
            <a:r>
              <a:rPr lang="fr-FR" alt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Aptitude d’un ensemble de caractéristiques intrinsèques à satisfaire des exigences. </a:t>
            </a:r>
          </a:p>
        </p:txBody>
      </p:sp>
      <p:sp>
        <p:nvSpPr>
          <p:cNvPr id="2" name="Rectangle 1"/>
          <p:cNvSpPr/>
          <p:nvPr/>
        </p:nvSpPr>
        <p:spPr>
          <a:xfrm>
            <a:off x="4767495" y="1894508"/>
            <a:ext cx="2754306" cy="369332"/>
          </a:xfrm>
          <a:prstGeom prst="rect">
            <a:avLst/>
          </a:prstGeom>
        </p:spPr>
        <p:style>
          <a:lnRef idx="0">
            <a:schemeClr val="accent4"/>
          </a:lnRef>
          <a:fillRef idx="3">
            <a:schemeClr val="accent4"/>
          </a:fillRef>
          <a:effectRef idx="3">
            <a:schemeClr val="accent4"/>
          </a:effectRef>
          <a:fontRef idx="minor">
            <a:schemeClr val="lt1"/>
          </a:fontRef>
        </p:style>
        <p:txBody>
          <a:bodyPr>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1800" b="0" i="1" u="none" strike="noStrike" kern="1200" cap="none" spc="0" normalizeH="0" baseline="0" noProof="0" dirty="0">
                <a:ln>
                  <a:noFill/>
                </a:ln>
                <a:solidFill>
                  <a:srgbClr val="000514"/>
                </a:solidFill>
                <a:effectLst/>
                <a:uLnTx/>
                <a:uFillTx/>
                <a:latin typeface="Garamond"/>
                <a:ea typeface="+mn-ea"/>
                <a:cs typeface="+mn-cs"/>
              </a:rPr>
              <a:t>Norme ISO 9000 version 2005</a:t>
            </a:r>
            <a:r>
              <a:rPr kumimoji="0" lang="fr-FR" sz="1800" b="0" i="0" u="none" strike="noStrike" kern="1200" cap="none" spc="0" normalizeH="0" baseline="0" noProof="0" dirty="0">
                <a:ln>
                  <a:noFill/>
                </a:ln>
                <a:solidFill>
                  <a:srgbClr val="000514"/>
                </a:solidFill>
                <a:effectLst/>
                <a:uLnTx/>
                <a:uFillTx/>
                <a:latin typeface="Garamond"/>
                <a:ea typeface="+mn-ea"/>
                <a:cs typeface="+mn-cs"/>
              </a:rPr>
              <a:t>  </a:t>
            </a:r>
          </a:p>
        </p:txBody>
      </p:sp>
      <p:sp>
        <p:nvSpPr>
          <p:cNvPr id="3" name="Rectangle 2"/>
          <p:cNvSpPr/>
          <p:nvPr/>
        </p:nvSpPr>
        <p:spPr>
          <a:xfrm>
            <a:off x="592429" y="4704161"/>
            <a:ext cx="7559898" cy="461665"/>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2400" b="0" i="0" u="none" strike="noStrike" kern="1200" cap="none" spc="0" normalizeH="0" baseline="0" noProof="0" dirty="0">
                <a:ln>
                  <a:noFill/>
                </a:ln>
                <a:solidFill>
                  <a:srgbClr val="003399">
                    <a:lumMod val="50000"/>
                  </a:srgbClr>
                </a:solidFill>
                <a:effectLst/>
                <a:uLnTx/>
                <a:uFillTx/>
                <a:latin typeface="Comic Sans MS" pitchFamily="66" charset="0"/>
                <a:ea typeface="+mn-ea"/>
                <a:cs typeface="Arial" panose="020B0604020202020204" pitchFamily="34" charset="0"/>
              </a:rPr>
              <a:t>formulées habituellement </a:t>
            </a:r>
            <a:r>
              <a:rPr kumimoji="0" lang="fr-FR" sz="2400" b="0" i="0" u="sng" strike="noStrike" kern="1200" cap="none" spc="0" normalizeH="0" baseline="0" noProof="0" dirty="0">
                <a:ln>
                  <a:noFill/>
                </a:ln>
                <a:solidFill>
                  <a:srgbClr val="003399">
                    <a:lumMod val="50000"/>
                  </a:srgbClr>
                </a:solidFill>
                <a:effectLst/>
                <a:uLnTx/>
                <a:uFillTx/>
                <a:latin typeface="Comic Sans MS" pitchFamily="66" charset="0"/>
                <a:ea typeface="+mn-ea"/>
                <a:cs typeface="Arial" panose="020B0604020202020204" pitchFamily="34" charset="0"/>
              </a:rPr>
              <a:t>implicites</a:t>
            </a:r>
            <a:r>
              <a:rPr kumimoji="0" lang="fr-FR" sz="2400" b="0" i="0" u="none" strike="noStrike" kern="1200" cap="none" spc="0" normalizeH="0" baseline="0" noProof="0" dirty="0">
                <a:ln>
                  <a:noFill/>
                </a:ln>
                <a:solidFill>
                  <a:srgbClr val="003399">
                    <a:lumMod val="50000"/>
                  </a:srgbClr>
                </a:solidFill>
                <a:effectLst/>
                <a:uLnTx/>
                <a:uFillTx/>
                <a:latin typeface="Comic Sans MS" pitchFamily="66" charset="0"/>
                <a:ea typeface="+mn-ea"/>
                <a:cs typeface="Arial" panose="020B0604020202020204" pitchFamily="34" charset="0"/>
              </a:rPr>
              <a:t> ou exprimés.</a:t>
            </a:r>
          </a:p>
        </p:txBody>
      </p:sp>
      <p:sp>
        <p:nvSpPr>
          <p:cNvPr id="62471" name="Rectangle 3"/>
          <p:cNvSpPr>
            <a:spLocks noChangeArrowheads="1"/>
          </p:cNvSpPr>
          <p:nvPr/>
        </p:nvSpPr>
        <p:spPr bwMode="auto">
          <a:xfrm>
            <a:off x="1466850" y="4112419"/>
            <a:ext cx="58054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EXIGENCES</a:t>
            </a: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  Besoins  ou  Attentes </a:t>
            </a:r>
          </a:p>
        </p:txBody>
      </p:sp>
      <p:sp>
        <p:nvSpPr>
          <p:cNvPr id="62472" name="Text Box 4"/>
          <p:cNvSpPr txBox="1">
            <a:spLocks noChangeArrowheads="1"/>
          </p:cNvSpPr>
          <p:nvPr/>
        </p:nvSpPr>
        <p:spPr bwMode="auto">
          <a:xfrm>
            <a:off x="1318617" y="482773"/>
            <a:ext cx="610195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mpd="tri">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lvl="0" algn="ctr" fontAlgn="base">
              <a:spcBef>
                <a:spcPct val="50000"/>
              </a:spcBef>
              <a:spcAft>
                <a:spcPct val="0"/>
              </a:spcAft>
              <a:buClrTx/>
              <a:buSzTx/>
              <a:buNone/>
            </a:pPr>
            <a:r>
              <a:rPr lang="fr-FR" altLang="fr-FR" sz="2600" b="1" dirty="0">
                <a:solidFill>
                  <a:srgbClr val="C00000"/>
                </a:solidFill>
                <a:latin typeface="Verdana" panose="020B0604030504040204" pitchFamily="34" charset="0"/>
                <a:ea typeface="Verdana" panose="020B0604030504040204" pitchFamily="34" charset="0"/>
                <a:cs typeface="Verdana" panose="020B0604030504040204" pitchFamily="34" charset="0"/>
              </a:rPr>
              <a:t>QUALITE: DEFINITION</a:t>
            </a:r>
            <a:endParaRPr kumimoji="0" lang="fr-FR" altLang="fr-FR" sz="26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67402079"/>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71" name="Rectangle 3"/>
          <p:cNvSpPr>
            <a:spLocks noChangeArrowheads="1"/>
          </p:cNvSpPr>
          <p:nvPr/>
        </p:nvSpPr>
        <p:spPr bwMode="auto">
          <a:xfrm>
            <a:off x="218049" y="703130"/>
            <a:ext cx="8707902" cy="518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3 types de </a:t>
            </a:r>
            <a:r>
              <a:rPr lang="fr-FR" alt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b</a:t>
            </a:r>
            <a:r>
              <a:rPr kumimoji="0" lang="fr-FR" altLang="fr-FR" sz="2400" b="1" i="0" u="none" strike="noStrike" kern="1200" cap="none" spc="0" normalizeH="0" baseline="0" noProof="0" dirty="0" err="1">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esoins</a:t>
            </a:r>
            <a:r>
              <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 ou  attentes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endParaRPr>
          </a:p>
          <a:p>
            <a:pPr marL="457200" marR="0" lvl="0" indent="-457200" algn="l" defTabSz="914400" rtl="0" eaLnBrk="1" fontAlgn="base" latinLnBrk="0" hangingPunct="1">
              <a:lnSpc>
                <a:spcPct val="150000"/>
              </a:lnSpc>
              <a:spcBef>
                <a:spcPct val="0"/>
              </a:spcBef>
              <a:spcAft>
                <a:spcPct val="0"/>
              </a:spcAft>
              <a:buClrTx/>
              <a:buSzTx/>
              <a:buFont typeface="+mj-lt"/>
              <a:buAutoNum type="arabicPeriod"/>
              <a:tabLst/>
              <a:defRPr/>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Besoins explicites: ceux formulés clairement par le client, options annoncées</a:t>
            </a:r>
          </a:p>
          <a:p>
            <a:pPr marL="457200" marR="0" lvl="0" indent="-457200" algn="l" defTabSz="914400" rtl="0" eaLnBrk="1" fontAlgn="base" latinLnBrk="0" hangingPunct="1">
              <a:lnSpc>
                <a:spcPct val="150000"/>
              </a:lnSpc>
              <a:spcBef>
                <a:spcPct val="0"/>
              </a:spcBef>
              <a:spcAft>
                <a:spcPct val="0"/>
              </a:spcAft>
              <a:buClrTx/>
              <a:buSzTx/>
              <a:buFont typeface="+mj-lt"/>
              <a:buAutoNum type="arabicPeriod"/>
              <a:tabLst/>
              <a:defRPr/>
            </a:pP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Besoins implicites: non formulés mais que l’établissement de santé conscient des règles de son art et de ses responsabilités doit honorer</a:t>
            </a:r>
            <a:endParaRPr lang="fr-FR" altLang="fr-FR" sz="2000" dirty="0">
              <a:solidFill>
                <a:srgbClr val="000514"/>
              </a:solidFill>
              <a:latin typeface="Verdana" panose="020B0604030504040204" pitchFamily="34" charset="0"/>
              <a:ea typeface="Verdana" panose="020B0604030504040204" pitchFamily="34" charset="0"/>
              <a:cs typeface="Verdana" panose="020B0604030504040204" pitchFamily="34" charset="0"/>
            </a:endParaRPr>
          </a:p>
          <a:p>
            <a:pPr marL="1085850" lvl="1" indent="-342900" fontAlgn="base">
              <a:lnSpc>
                <a:spcPct val="150000"/>
              </a:lnSpc>
              <a:spcBef>
                <a:spcPct val="0"/>
              </a:spcBef>
              <a:spcAft>
                <a:spcPct val="0"/>
              </a:spcAft>
              <a:buClrTx/>
              <a:buSzTx/>
              <a:buFontTx/>
              <a:buChar char="-"/>
              <a:defRPr/>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R</a:t>
            </a:r>
            <a:r>
              <a:rPr kumimoji="0" lang="fr-FR" altLang="fr-FR" sz="2400" b="0" i="0" u="none" strike="noStrike" kern="1200" cap="none" spc="0" normalizeH="0" baseline="0" noProof="0" dirty="0" err="1">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espect</a:t>
            </a: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 des règles d’hygiène et de sécurité</a:t>
            </a:r>
          </a:p>
          <a:p>
            <a:pPr marL="1085850" lvl="1" indent="-342900" fontAlgn="base">
              <a:lnSpc>
                <a:spcPct val="150000"/>
              </a:lnSpc>
              <a:spcBef>
                <a:spcPct val="0"/>
              </a:spcBef>
              <a:spcAft>
                <a:spcPct val="0"/>
              </a:spcAft>
              <a:buClrTx/>
              <a:buSzTx/>
              <a:buFontTx/>
              <a:buChar char="-"/>
              <a:defRPr/>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Equipements en bon état de fonctionnement</a:t>
            </a:r>
          </a:p>
          <a:p>
            <a:pPr marL="1085850" lvl="1" indent="-342900" fontAlgn="base">
              <a:lnSpc>
                <a:spcPct val="150000"/>
              </a:lnSpc>
              <a:spcBef>
                <a:spcPct val="0"/>
              </a:spcBef>
              <a:spcAft>
                <a:spcPct val="0"/>
              </a:spcAft>
              <a:buClrTx/>
              <a:buSzTx/>
              <a:buFontTx/>
              <a:buChar char="-"/>
              <a:defRPr/>
            </a:pP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Personnel compétent etc.</a:t>
            </a:r>
          </a:p>
        </p:txBody>
      </p:sp>
      <p:sp>
        <p:nvSpPr>
          <p:cNvPr id="62472" name="Text Box 4"/>
          <p:cNvSpPr txBox="1">
            <a:spLocks noChangeArrowheads="1"/>
          </p:cNvSpPr>
          <p:nvPr/>
        </p:nvSpPr>
        <p:spPr bwMode="auto">
          <a:xfrm>
            <a:off x="1276414" y="215487"/>
            <a:ext cx="610195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mpd="tri">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lvl="0" algn="ctr" fontAlgn="base">
              <a:spcBef>
                <a:spcPct val="50000"/>
              </a:spcBef>
              <a:spcAft>
                <a:spcPct val="0"/>
              </a:spcAft>
              <a:buClrTx/>
              <a:buSzTx/>
              <a:buNone/>
            </a:pPr>
            <a:r>
              <a:rPr lang="fr-FR" altLang="fr-FR" sz="2600" b="1" dirty="0">
                <a:solidFill>
                  <a:srgbClr val="C00000"/>
                </a:solidFill>
                <a:latin typeface="Verdana" panose="020B0604030504040204" pitchFamily="34" charset="0"/>
                <a:ea typeface="Verdana" panose="020B0604030504040204" pitchFamily="34" charset="0"/>
                <a:cs typeface="Verdana" panose="020B0604030504040204" pitchFamily="34" charset="0"/>
              </a:rPr>
              <a:t>QUALITE: DEFINITION</a:t>
            </a:r>
            <a:endParaRPr kumimoji="0" lang="fr-FR" altLang="fr-FR" sz="26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40407408"/>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71" name="Rectangle 3"/>
          <p:cNvSpPr>
            <a:spLocks noChangeArrowheads="1"/>
          </p:cNvSpPr>
          <p:nvPr/>
        </p:nvSpPr>
        <p:spPr bwMode="auto">
          <a:xfrm>
            <a:off x="91304" y="1153297"/>
            <a:ext cx="8912020" cy="408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3 types de </a:t>
            </a:r>
            <a:r>
              <a:rPr lang="fr-FR" alt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b</a:t>
            </a:r>
            <a:r>
              <a:rPr kumimoji="0" lang="fr-FR" altLang="fr-FR" sz="2400" b="1" i="0" u="none" strike="noStrike" kern="1200" cap="none" spc="0" normalizeH="0" baseline="0" noProof="0" dirty="0" err="1">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esoins</a:t>
            </a:r>
            <a:r>
              <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 ou  attentes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endParaRPr>
          </a:p>
          <a:p>
            <a:pPr marR="0" lvl="0" algn="l" defTabSz="914400" rtl="0" eaLnBrk="1" fontAlgn="base" latinLnBrk="0" hangingPunct="1">
              <a:lnSpc>
                <a:spcPct val="150000"/>
              </a:lnSpc>
              <a:spcBef>
                <a:spcPct val="0"/>
              </a:spcBef>
              <a:spcAft>
                <a:spcPct val="0"/>
              </a:spcAft>
              <a:buClrTx/>
              <a:buSzTx/>
              <a:buNone/>
              <a:tabLst/>
              <a:defRPr/>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3. Besoins latents: ceux dont ni le client ni l’établissement de santé n’ont pris conscience mais qui deviendront importants dans l’avenir (par exemple, des besoins liés aux évolutions technologiques ou thérapeutiques). </a:t>
            </a:r>
          </a:p>
          <a:p>
            <a:pPr marR="0" lvl="0" algn="l" defTabSz="914400" rtl="0" eaLnBrk="1" fontAlgn="base" latinLnBrk="0" hangingPunct="1">
              <a:lnSpc>
                <a:spcPct val="150000"/>
              </a:lnSpc>
              <a:spcBef>
                <a:spcPct val="0"/>
              </a:spcBef>
              <a:spcAft>
                <a:spcPct val="0"/>
              </a:spcAft>
              <a:buClrTx/>
              <a:buSzTx/>
              <a:buNone/>
              <a:tabLst/>
              <a:defRPr/>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Ils sont révélés par une offre nouvelle. </a:t>
            </a:r>
            <a:endPar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472" name="Text Box 4"/>
          <p:cNvSpPr txBox="1">
            <a:spLocks noChangeArrowheads="1"/>
          </p:cNvSpPr>
          <p:nvPr/>
        </p:nvSpPr>
        <p:spPr bwMode="auto">
          <a:xfrm>
            <a:off x="1276414" y="215487"/>
            <a:ext cx="610195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mpd="tri">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lvl="0" algn="ctr" fontAlgn="base">
              <a:spcBef>
                <a:spcPct val="50000"/>
              </a:spcBef>
              <a:spcAft>
                <a:spcPct val="0"/>
              </a:spcAft>
              <a:buClrTx/>
              <a:buSzTx/>
              <a:buNone/>
            </a:pPr>
            <a:r>
              <a:rPr lang="fr-FR" altLang="fr-FR" sz="2600" b="1" dirty="0">
                <a:solidFill>
                  <a:srgbClr val="C00000"/>
                </a:solidFill>
                <a:latin typeface="Verdana" panose="020B0604030504040204" pitchFamily="34" charset="0"/>
                <a:ea typeface="Verdana" panose="020B0604030504040204" pitchFamily="34" charset="0"/>
                <a:cs typeface="Verdana" panose="020B0604030504040204" pitchFamily="34" charset="0"/>
              </a:rPr>
              <a:t>QUALITE: DEFINITION</a:t>
            </a:r>
            <a:endParaRPr kumimoji="0" lang="fr-FR" altLang="fr-FR" sz="26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063942900"/>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71" name="Rectangle 3"/>
          <p:cNvSpPr>
            <a:spLocks noChangeArrowheads="1"/>
          </p:cNvSpPr>
          <p:nvPr/>
        </p:nvSpPr>
        <p:spPr bwMode="auto">
          <a:xfrm>
            <a:off x="218049" y="1659727"/>
            <a:ext cx="8707902"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Au sens </a:t>
            </a:r>
            <a:r>
              <a:rPr lang="fr-FR" altLang="fr-FR" sz="2400" dirty="0" err="1">
                <a:solidFill>
                  <a:srgbClr val="000514"/>
                </a:solidFill>
                <a:latin typeface="Verdana" panose="020B0604030504040204" pitchFamily="34" charset="0"/>
                <a:ea typeface="Verdana" panose="020B0604030504040204" pitchFamily="34" charset="0"/>
                <a:cs typeface="Verdana" panose="020B0604030504040204" pitchFamily="34" charset="0"/>
              </a:rPr>
              <a:t>éthymologique</a:t>
            </a: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a:t>
            </a:r>
            <a:r>
              <a:rPr kumimoji="0" lang="fr-FR" altLang="fr-FR" sz="2400" b="1" i="1"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Satis</a:t>
            </a:r>
            <a:r>
              <a:rPr kumimoji="0" lang="fr-FR" altLang="fr-FR" sz="2400" i="1"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fr-FR" altLang="fr-FR" sz="240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assez et </a:t>
            </a:r>
            <a:r>
              <a:rPr kumimoji="0" lang="fr-FR" altLang="fr-FR" sz="2400" b="1" i="1" u="none" strike="noStrike" kern="1200" cap="none" spc="0" normalizeH="0" baseline="0" noProof="0" dirty="0" err="1">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facere</a:t>
            </a:r>
            <a:r>
              <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fr-FR" altLang="fr-FR" sz="240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 faire</a:t>
            </a:r>
          </a:p>
          <a:p>
            <a:pPr marR="0" lvl="0" algn="l" defTabSz="914400" rtl="0" eaLnBrk="1" fontAlgn="base" latinLnBrk="0" hangingPunct="1">
              <a:lnSpc>
                <a:spcPct val="100000"/>
              </a:lnSpc>
              <a:spcBef>
                <a:spcPct val="0"/>
              </a:spcBef>
              <a:spcAft>
                <a:spcPct val="0"/>
              </a:spcAft>
              <a:buClrTx/>
              <a:buSzTx/>
              <a:buNone/>
              <a:tabLst/>
              <a:defRPr/>
            </a:pPr>
            <a:endParaRPr kumimoji="0" lang="fr-FR" altLang="fr-FR" sz="240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 En faire assez pour… » </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FR" altLang="fr-FR" sz="240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 Dimension quantitative: faire ni trop ni trop peu et trouver le juste équilibre entre la sur-qualité et la sous-qualité</a:t>
            </a:r>
          </a:p>
          <a:p>
            <a:pPr marR="0" lvl="0" algn="l" defTabSz="914400" rtl="0" eaLnBrk="1" fontAlgn="base" latinLnBrk="0" hangingPunct="1">
              <a:lnSpc>
                <a:spcPct val="100000"/>
              </a:lnSpc>
              <a:spcBef>
                <a:spcPct val="0"/>
              </a:spcBef>
              <a:spcAft>
                <a:spcPct val="0"/>
              </a:spcAft>
              <a:buClrTx/>
              <a:buSzTx/>
              <a:buNone/>
              <a:tabLst/>
              <a:defRPr/>
            </a:pPr>
            <a:endParaRPr kumimoji="0" lang="fr-FR" altLang="fr-FR" sz="240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Dimension qualitative, subjective et affective: il faut contenter (au sens de rendre content) le client en répondant à sa demande.</a:t>
            </a:r>
            <a:r>
              <a:rPr kumimoji="0" lang="fr-FR" altLang="fr-FR" sz="240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472" name="Text Box 4"/>
          <p:cNvSpPr txBox="1">
            <a:spLocks noChangeArrowheads="1"/>
          </p:cNvSpPr>
          <p:nvPr/>
        </p:nvSpPr>
        <p:spPr bwMode="auto">
          <a:xfrm>
            <a:off x="218049" y="454637"/>
            <a:ext cx="870790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mpd="tri">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lvl="0" algn="ctr" fontAlgn="base">
              <a:spcBef>
                <a:spcPct val="50000"/>
              </a:spcBef>
              <a:spcAft>
                <a:spcPct val="0"/>
              </a:spcAft>
              <a:buClrTx/>
              <a:buSzTx/>
              <a:buNone/>
            </a:pPr>
            <a:r>
              <a:rPr lang="fr-FR" altLang="fr-FR" sz="2600" b="1" dirty="0">
                <a:solidFill>
                  <a:srgbClr val="C00000"/>
                </a:solidFill>
                <a:latin typeface="Verdana" panose="020B0604030504040204" pitchFamily="34" charset="0"/>
                <a:ea typeface="Verdana" panose="020B0604030504040204" pitchFamily="34" charset="0"/>
                <a:cs typeface="Verdana" panose="020B0604030504040204" pitchFamily="34" charset="0"/>
              </a:rPr>
              <a:t>« SATISFAIRE » LE CLIENT: DEFINITION</a:t>
            </a:r>
            <a:endParaRPr kumimoji="0" lang="fr-FR" altLang="fr-FR" sz="26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3988982"/>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Text Box 4"/>
          <p:cNvSpPr txBox="1">
            <a:spLocks noChangeArrowheads="1"/>
          </p:cNvSpPr>
          <p:nvPr/>
        </p:nvSpPr>
        <p:spPr bwMode="auto">
          <a:xfrm>
            <a:off x="3327101" y="633908"/>
            <a:ext cx="162044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r-FR" altLang="fr-FR" sz="26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AUDIT </a:t>
            </a:r>
          </a:p>
        </p:txBody>
      </p:sp>
      <p:sp>
        <p:nvSpPr>
          <p:cNvPr id="70659" name="Text Box 6"/>
          <p:cNvSpPr txBox="1">
            <a:spLocks noChangeArrowheads="1"/>
          </p:cNvSpPr>
          <p:nvPr/>
        </p:nvSpPr>
        <p:spPr bwMode="auto">
          <a:xfrm>
            <a:off x="0" y="1358977"/>
            <a:ext cx="8886423" cy="440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just" defTabSz="914400" rtl="0" eaLnBrk="1" fontAlgn="base" latinLnBrk="0" hangingPunct="1">
              <a:lnSpc>
                <a:spcPct val="200000"/>
              </a:lnSpc>
              <a:spcBef>
                <a:spcPct val="0"/>
              </a:spcBef>
              <a:spcAft>
                <a:spcPct val="0"/>
              </a:spcAft>
              <a:buClrTx/>
              <a:buSzTx/>
              <a:buFontTx/>
              <a:buNone/>
              <a:tabLst/>
              <a:defRPr/>
            </a:pP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Processus systématique, indépendant et documenté permettant d’obtenir des preuves d’audit et de les évaluer de manière objective pour déterminer dans quelle mesure les critères d’audit (</a:t>
            </a:r>
            <a:r>
              <a:rPr kumimoji="0" lang="fr-FR" altLang="fr-FR" sz="2400" b="0" i="1"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ensemble de politiques, procédures ou exigences déterminées</a:t>
            </a: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 sont satisfaits</a:t>
            </a:r>
          </a:p>
        </p:txBody>
      </p:sp>
    </p:spTree>
    <p:extLst>
      <p:ext uri="{BB962C8B-B14F-4D97-AF65-F5344CB8AC3E}">
        <p14:creationId xmlns:p14="http://schemas.microsoft.com/office/powerpoint/2010/main" val="2380993502"/>
      </p:ext>
    </p:extLst>
  </p:cSld>
  <p:clrMapOvr>
    <a:masterClrMapping/>
  </p:clrMapOvr>
  <p:transition advTm="9800"/>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313001" y="1849063"/>
            <a:ext cx="8706118" cy="4524315"/>
          </a:xfrm>
          <a:prstGeom prst="rect">
            <a:avLst/>
          </a:prstGeom>
          <a:solidFill>
            <a:schemeClr val="tx1"/>
          </a:solidFill>
          <a:ln>
            <a:headEnd/>
            <a:tailEnd/>
          </a:ln>
        </p:spPr>
        <p:style>
          <a:lnRef idx="2">
            <a:schemeClr val="accent2"/>
          </a:lnRef>
          <a:fillRef idx="1">
            <a:schemeClr val="lt1"/>
          </a:fillRef>
          <a:effectRef idx="0">
            <a:schemeClr val="accent2"/>
          </a:effectRef>
          <a:fontRef idx="minor">
            <a:schemeClr val="dk1"/>
          </a:fontRef>
        </p:style>
        <p:txBody>
          <a:bodyPr wrap="square" anchor="ctr">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fr-FR" altLang="zh-CN"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Document établi par consensus et approuvé par un organisme reconnu, qui fournit,  pour des usages communs et répétés, des règles, des lignes directrices ou des caractéristiques pour des activités ou leurs résultats, garantissant un niveau d'ordre optimal dans un contexte donné.</a:t>
            </a:r>
            <a:endParaRPr kumimoji="0" lang="fr-FR" altLang="zh-CN"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 name="Rectangle 7"/>
          <p:cNvSpPr/>
          <p:nvPr/>
        </p:nvSpPr>
        <p:spPr>
          <a:xfrm>
            <a:off x="1331120" y="5629275"/>
            <a:ext cx="6669881" cy="415498"/>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0" cap="none" spc="0" normalizeH="0" baseline="0" noProof="0" dirty="0">
                <a:ln>
                  <a:noFill/>
                </a:ln>
                <a:solidFill>
                  <a:prstClr val="white"/>
                </a:solidFill>
                <a:effectLst/>
                <a:uLnTx/>
                <a:uFillTx/>
                <a:latin typeface="Comic Sans MS" pitchFamily="66" charset="0"/>
                <a:ea typeface="+mn-ea"/>
                <a:cs typeface="Arial" panose="020B0604020202020204" pitchFamily="34" charset="0"/>
              </a:rPr>
              <a:t>Dr. SANOGO Sangha Adama Alain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900" b="0" i="1" u="none" strike="noStrike" kern="0" cap="none" spc="0" normalizeH="0" baseline="0" noProof="0" dirty="0">
                <a:ln>
                  <a:noFill/>
                </a:ln>
                <a:solidFill>
                  <a:prstClr val="white"/>
                </a:solidFill>
                <a:effectLst/>
                <a:uLnTx/>
                <a:uFillTx/>
                <a:latin typeface="Comic Sans MS" pitchFamily="66" charset="0"/>
                <a:ea typeface="+mn-ea"/>
                <a:cs typeface="Arial" panose="020B0604020202020204" pitchFamily="34" charset="0"/>
              </a:rPr>
              <a:t>Master Qualité - Auditeur Certifié IRCA  / GSM: 40 32 22 16 / 07 97 48 46   E-mail: alainsanogo@yahoo.fr</a:t>
            </a:r>
          </a:p>
        </p:txBody>
      </p:sp>
      <p:sp>
        <p:nvSpPr>
          <p:cNvPr id="71684" name="Rectangle 8"/>
          <p:cNvSpPr>
            <a:spLocks noChangeArrowheads="1"/>
          </p:cNvSpPr>
          <p:nvPr/>
        </p:nvSpPr>
        <p:spPr bwMode="auto">
          <a:xfrm>
            <a:off x="3414921" y="559311"/>
            <a:ext cx="167385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zh-CN" sz="2600" b="1" i="0" u="none" strike="noStrike" kern="1200" cap="none" spc="0" normalizeH="0" baseline="0" noProof="0" dirty="0">
                <a:ln>
                  <a:noFill/>
                </a:ln>
                <a:solidFill>
                  <a:srgbClr val="C00000"/>
                </a:solidFill>
                <a:effectLst/>
                <a:uLnTx/>
                <a:uFillTx/>
                <a:latin typeface="Verdana" panose="020B0604030504040204" pitchFamily="34" charset="0"/>
                <a:ea typeface="宋体" panose="02010600030101010101" pitchFamily="2" charset="-122"/>
                <a:cs typeface="Arial" panose="020B0604020202020204" pitchFamily="34" charset="0"/>
              </a:rPr>
              <a:t>NORME</a:t>
            </a:r>
            <a:r>
              <a:rPr kumimoji="0" lang="fr-FR" altLang="zh-CN" sz="2700" b="1" i="0" u="none" strike="noStrike" kern="1200" cap="none" spc="0" normalizeH="0" baseline="0" noProof="0" dirty="0">
                <a:ln>
                  <a:noFill/>
                </a:ln>
                <a:solidFill>
                  <a:srgbClr val="000514"/>
                </a:solidFill>
                <a:effectLst/>
                <a:uLnTx/>
                <a:uFillTx/>
                <a:latin typeface="Verdana" panose="020B0604030504040204" pitchFamily="34" charset="0"/>
                <a:ea typeface="宋体" panose="02010600030101010101" pitchFamily="2" charset="-122"/>
                <a:cs typeface="Arial" panose="020B0604020202020204" pitchFamily="34" charset="0"/>
              </a:rPr>
              <a:t> </a:t>
            </a:r>
            <a:endParaRPr kumimoji="0" lang="fr-FR" altLang="fr-FR" sz="1350" b="0" i="0" u="none" strike="noStrike" kern="1200" cap="none" spc="0" normalizeH="0" baseline="0" noProof="0" dirty="0">
              <a:ln>
                <a:noFill/>
              </a:ln>
              <a:solidFill>
                <a:srgbClr val="000514"/>
              </a:solidFill>
              <a:effectLst/>
              <a:uLnTx/>
              <a:uFillTx/>
              <a:latin typeface="Verdana" panose="020B0604030504040204" pitchFamily="34" charset="0"/>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1710711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898" name="Text Box 4"/>
          <p:cNvSpPr txBox="1">
            <a:spLocks noChangeArrowheads="1"/>
          </p:cNvSpPr>
          <p:nvPr/>
        </p:nvSpPr>
        <p:spPr bwMode="auto">
          <a:xfrm>
            <a:off x="159024" y="2187178"/>
            <a:ext cx="8783392" cy="3785652"/>
          </a:xfrm>
          <a:prstGeom prst="rect">
            <a:avLst/>
          </a:prstGeom>
          <a:noFill/>
          <a:ln w="9525">
            <a:solidFill>
              <a:schemeClr val="bg1"/>
            </a:solidFill>
            <a:miter lim="800000"/>
            <a:headEnd/>
            <a:tailEnd/>
          </a:ln>
        </p:spPr>
        <p:txBody>
          <a:bodyPr wrap="square">
            <a:spAutoFit/>
          </a:bodyPr>
          <a:lstStyle/>
          <a:p>
            <a:pPr marL="0" marR="0" lvl="0" indent="0" algn="just" defTabSz="914400" rtl="0" eaLnBrk="1" fontAlgn="base" latinLnBrk="0" hangingPunct="1">
              <a:lnSpc>
                <a:spcPct val="200000"/>
              </a:lnSpc>
              <a:spcBef>
                <a:spcPts val="0"/>
              </a:spcBef>
              <a:spcAft>
                <a:spcPct val="0"/>
              </a:spcAft>
              <a:buClrTx/>
              <a:buSzTx/>
              <a:buFontTx/>
              <a:buNone/>
              <a:tabLst/>
              <a:defRPr/>
            </a:pP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Document à</a:t>
            </a:r>
            <a:r>
              <a:rPr kumimoji="0" lang="fr-FR" sz="2400" b="0" i="0" u="none" strike="noStrike" kern="1200" cap="none" spc="0" normalizeH="0" baseline="0" noProof="0" dirty="0">
                <a:ln>
                  <a:noFill/>
                </a:ln>
                <a:solidFill>
                  <a:srgbClr val="000514">
                    <a:lumMod val="75000"/>
                    <a:lumOff val="25000"/>
                  </a:srgbClr>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caractère obligatoire </a:t>
            </a: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qui contient des dispositions législatives, réglementaires ou administratives et qui a été</a:t>
            </a:r>
            <a:r>
              <a:rPr kumimoji="0" lang="fr-FR" sz="2400" b="0" i="0" u="none" strike="noStrike" kern="1200" cap="none" spc="0" normalizeH="0" baseline="0" noProof="0" dirty="0">
                <a:ln>
                  <a:noFill/>
                </a:ln>
                <a:solidFill>
                  <a:srgbClr val="000514">
                    <a:lumMod val="75000"/>
                    <a:lumOff val="25000"/>
                  </a:srgbClr>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adopté et publié par un organe légal détenteur des pouvoirs</a:t>
            </a:r>
            <a:r>
              <a:rPr kumimoji="0" lang="fr-FR" sz="2400" b="0"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nécessaires à cet effet.</a:t>
            </a:r>
            <a:endParaRPr kumimoji="0" lang="fr-FR" sz="2400" b="0" i="1"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2707" name="Rectangle 5"/>
          <p:cNvSpPr>
            <a:spLocks noChangeArrowheads="1"/>
          </p:cNvSpPr>
          <p:nvPr/>
        </p:nvSpPr>
        <p:spPr bwMode="auto">
          <a:xfrm>
            <a:off x="3126737" y="654337"/>
            <a:ext cx="243848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zh-CN" sz="2600" b="1" i="0" u="none" strike="noStrike" kern="1200" cap="none" spc="0" normalizeH="0" baseline="0" noProof="0" dirty="0">
                <a:ln>
                  <a:noFill/>
                </a:ln>
                <a:solidFill>
                  <a:srgbClr val="C00000"/>
                </a:solidFill>
                <a:effectLst/>
                <a:uLnTx/>
                <a:uFillTx/>
                <a:latin typeface="Verdana" panose="020B0604030504040204" pitchFamily="34" charset="0"/>
                <a:ea typeface="宋体" panose="02010600030101010101" pitchFamily="2" charset="-122"/>
                <a:cs typeface="Arial" panose="020B0604020202020204" pitchFamily="34" charset="0"/>
              </a:rPr>
              <a:t>REGLEMENT</a:t>
            </a:r>
          </a:p>
        </p:txBody>
      </p:sp>
      <p:sp>
        <p:nvSpPr>
          <p:cNvPr id="6" name="Rectangle 5"/>
          <p:cNvSpPr/>
          <p:nvPr/>
        </p:nvSpPr>
        <p:spPr>
          <a:xfrm>
            <a:off x="1331120" y="5629275"/>
            <a:ext cx="6669881" cy="415498"/>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0" cap="none" spc="0" normalizeH="0" baseline="0" noProof="0" dirty="0">
                <a:ln>
                  <a:noFill/>
                </a:ln>
                <a:solidFill>
                  <a:prstClr val="white"/>
                </a:solidFill>
                <a:effectLst/>
                <a:uLnTx/>
                <a:uFillTx/>
                <a:latin typeface="Comic Sans MS" pitchFamily="66" charset="0"/>
                <a:ea typeface="+mn-ea"/>
                <a:cs typeface="Arial" panose="020B0604020202020204" pitchFamily="34" charset="0"/>
              </a:rPr>
              <a:t>Dr. SANOGO Sangha Adama Alain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900" b="0" i="1" u="none" strike="noStrike" kern="0" cap="none" spc="0" normalizeH="0" baseline="0" noProof="0" dirty="0">
                <a:ln>
                  <a:noFill/>
                </a:ln>
                <a:solidFill>
                  <a:prstClr val="white"/>
                </a:solidFill>
                <a:effectLst/>
                <a:uLnTx/>
                <a:uFillTx/>
                <a:latin typeface="Comic Sans MS" pitchFamily="66" charset="0"/>
                <a:ea typeface="+mn-ea"/>
                <a:cs typeface="Arial" panose="020B0604020202020204" pitchFamily="34" charset="0"/>
              </a:rPr>
              <a:t>Master Qualité - Auditeur Certifié IRCA  / GSM: 40 32 22 16 / 07 97 48 46   E-mail: alainsanogo@yahoo.fr</a:t>
            </a:r>
          </a:p>
        </p:txBody>
      </p:sp>
    </p:spTree>
    <p:extLst>
      <p:ext uri="{BB962C8B-B14F-4D97-AF65-F5344CB8AC3E}">
        <p14:creationId xmlns:p14="http://schemas.microsoft.com/office/powerpoint/2010/main" val="74044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88244" name="Group 116"/>
          <p:cNvGraphicFramePr>
            <a:graphicFrameLocks noGrp="1"/>
          </p:cNvGraphicFramePr>
          <p:nvPr/>
        </p:nvGraphicFramePr>
        <p:xfrm>
          <a:off x="97287" y="768277"/>
          <a:ext cx="8615967" cy="5928261"/>
        </p:xfrm>
        <a:graphic>
          <a:graphicData uri="http://schemas.openxmlformats.org/drawingml/2006/table">
            <a:tbl>
              <a:tblPr>
                <a:tableStyleId>{D7AC3CCA-C797-4891-BE02-D94E43425B78}</a:tableStyleId>
              </a:tblPr>
              <a:tblGrid>
                <a:gridCol w="2251034">
                  <a:extLst>
                    <a:ext uri="{9D8B030D-6E8A-4147-A177-3AD203B41FA5}">
                      <a16:colId xmlns:a16="http://schemas.microsoft.com/office/drawing/2014/main" val="20000"/>
                    </a:ext>
                  </a:extLst>
                </a:gridCol>
                <a:gridCol w="3446711">
                  <a:extLst>
                    <a:ext uri="{9D8B030D-6E8A-4147-A177-3AD203B41FA5}">
                      <a16:colId xmlns:a16="http://schemas.microsoft.com/office/drawing/2014/main" val="20001"/>
                    </a:ext>
                  </a:extLst>
                </a:gridCol>
                <a:gridCol w="2918222">
                  <a:extLst>
                    <a:ext uri="{9D8B030D-6E8A-4147-A177-3AD203B41FA5}">
                      <a16:colId xmlns:a16="http://schemas.microsoft.com/office/drawing/2014/main" val="20002"/>
                    </a:ext>
                  </a:extLst>
                </a:gridCol>
              </a:tblGrid>
              <a:tr h="76192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fr-FR" sz="2000" b="0" i="0" u="none" strike="noStrike" cap="none" normalizeH="0" baseline="0" dirty="0">
                        <a:ln>
                          <a:noFill/>
                        </a:ln>
                        <a:solidFill>
                          <a:schemeClr val="bg2"/>
                        </a:solidFill>
                        <a:effectLst/>
                        <a:latin typeface="Comic Sans MS" pitchFamily="66" charset="0"/>
                      </a:endParaRPr>
                    </a:p>
                  </a:txBody>
                  <a:tcPr marL="68578" marR="68578" marT="34288" marB="34288" horzOverflow="overflow">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fr-FR" sz="1800" b="1"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Norme</a:t>
                      </a:r>
                      <a:endParaRPr kumimoji="0" lang="fr-FR" sz="1800" b="1" i="0" u="none" strike="noStrike" cap="none" normalizeH="0" baseline="0" dirty="0">
                        <a:ln>
                          <a:noFill/>
                        </a:ln>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68578" marR="68578" marT="34288" marB="34288" anchor="ctr" horzOverflow="overflow">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fr-FR" sz="1800" b="1"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Règlement</a:t>
                      </a:r>
                      <a:endParaRPr kumimoji="0" lang="fr-FR" sz="1800" b="1" i="0" u="none" strike="noStrike" cap="none" normalizeH="0" baseline="0" dirty="0">
                        <a:ln>
                          <a:noFill/>
                        </a:ln>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68578" marR="68578" marT="34288" marB="34288" anchor="ctr" horzOverflow="overflow">
                    <a:solidFill>
                      <a:schemeClr val="tx1"/>
                    </a:solidFill>
                  </a:tcPr>
                </a:tc>
                <a:extLst>
                  <a:ext uri="{0D108BD9-81ED-4DB2-BD59-A6C34878D82A}">
                    <a16:rowId xmlns:a16="http://schemas.microsoft.com/office/drawing/2014/main" val="10000"/>
                  </a:ext>
                </a:extLst>
              </a:tr>
              <a:tr h="672080">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fr-FR" sz="1800" b="1" i="0" u="none" strike="noStrike" cap="none" normalizeH="0" baseline="0" dirty="0">
                          <a:ln>
                            <a:noFill/>
                          </a:ln>
                          <a:solidFill>
                            <a:schemeClr val="dk1"/>
                          </a:solidFill>
                          <a:effectLst/>
                          <a:latin typeface="Verdana" panose="020B0604030504040204" pitchFamily="34" charset="0"/>
                          <a:ea typeface="Verdana" panose="020B0604030504040204" pitchFamily="34" charset="0"/>
                          <a:cs typeface="Verdana" panose="020B0604030504040204" pitchFamily="34" charset="0"/>
                        </a:rPr>
                        <a:t>Points</a:t>
                      </a:r>
                    </a:p>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fr-FR" sz="1800" b="1" i="0" u="none" strike="noStrike" cap="none" normalizeH="0" baseline="0" dirty="0">
                          <a:ln>
                            <a:noFill/>
                          </a:ln>
                          <a:solidFill>
                            <a:schemeClr val="dk1"/>
                          </a:solidFill>
                          <a:effectLst/>
                          <a:latin typeface="Verdana" panose="020B0604030504040204" pitchFamily="34" charset="0"/>
                          <a:ea typeface="Verdana" panose="020B0604030504040204" pitchFamily="34" charset="0"/>
                          <a:cs typeface="Verdana" panose="020B0604030504040204" pitchFamily="34" charset="0"/>
                        </a:rPr>
                        <a:t>Communs</a:t>
                      </a:r>
                      <a:endParaRPr kumimoji="0" lang="fr-FR" sz="1800" b="1" i="0" u="none" strike="noStrike" cap="none" normalizeH="0" baseline="0" dirty="0">
                        <a:ln>
                          <a:noFill/>
                        </a:ln>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68578" marR="68578" marT="34288" marB="34288" anchor="ctr" horzOverflow="overflow">
                    <a:solidFill>
                      <a:schemeClr val="tx1"/>
                    </a:solidFill>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fr-FR" sz="2400"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Besoin de résoudre durablement un problème </a:t>
                      </a:r>
                      <a:endParaRPr kumimoji="0" lang="fr-FR" sz="2400" b="0" i="0" u="none" strike="noStrike" cap="none" normalizeH="0" baseline="0" dirty="0">
                        <a:ln>
                          <a:noFill/>
                        </a:ln>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68578" marR="68578" marT="34288" marB="34288" anchor="ctr" horzOverflow="overflow">
                    <a:solidFill>
                      <a:schemeClr val="tx1"/>
                    </a:solidFill>
                  </a:tcPr>
                </a:tc>
                <a:tc hMerge="1">
                  <a:txBody>
                    <a:bodyPr/>
                    <a:lstStyle/>
                    <a:p>
                      <a:endParaRPr lang="fr-FR"/>
                    </a:p>
                  </a:txBody>
                  <a:tcPr/>
                </a:tc>
                <a:extLst>
                  <a:ext uri="{0D108BD9-81ED-4DB2-BD59-A6C34878D82A}">
                    <a16:rowId xmlns:a16="http://schemas.microsoft.com/office/drawing/2014/main" val="10001"/>
                  </a:ext>
                </a:extLst>
              </a:tr>
              <a:tr h="617158">
                <a:tc rowSpan="5">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fr-FR" sz="1800" b="1"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Points particuliers</a:t>
                      </a:r>
                      <a:endParaRPr kumimoji="0" lang="fr-FR" sz="1800" b="1" i="0" u="none" strike="noStrike" cap="none" normalizeH="0" baseline="0" dirty="0">
                        <a:ln>
                          <a:noFill/>
                        </a:ln>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68578" marR="68578" marT="34288" marB="34288" anchor="ctr" horzOverflow="overflow">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fr-FR" sz="2400"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Élaborée par toutes les parties</a:t>
                      </a:r>
                      <a:endParaRPr kumimoji="0" lang="fr-FR" sz="2400" b="1" i="0" u="none" strike="noStrike" cap="none" normalizeH="0" baseline="0" dirty="0">
                        <a:ln>
                          <a:noFill/>
                        </a:ln>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68578" marR="68578" marT="34288" marB="34288" anchor="ctr" horzOverflow="overflow">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fr-FR" sz="2400"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Par l’administration</a:t>
                      </a:r>
                      <a:endParaRPr kumimoji="0" lang="fr-FR" sz="2400" b="1" i="0" u="none" strike="noStrike" cap="none" normalizeH="0" baseline="0" dirty="0">
                        <a:ln>
                          <a:noFill/>
                        </a:ln>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68578" marR="68578" marT="34288" marB="34288" anchor="ctr" horzOverflow="overflow">
                    <a:solidFill>
                      <a:schemeClr val="tx1"/>
                    </a:solidFill>
                  </a:tcPr>
                </a:tc>
                <a:extLst>
                  <a:ext uri="{0D108BD9-81ED-4DB2-BD59-A6C34878D82A}">
                    <a16:rowId xmlns:a16="http://schemas.microsoft.com/office/drawing/2014/main" val="10002"/>
                  </a:ext>
                </a:extLst>
              </a:tr>
              <a:tr h="578585">
                <a:tc vMerge="1">
                  <a:txBody>
                    <a:bodyPr/>
                    <a:lstStyle/>
                    <a:p>
                      <a:endParaRPr lang="fr-FR"/>
                    </a:p>
                  </a:txBody>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fr-FR" sz="2400"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Décidée par consensus</a:t>
                      </a:r>
                      <a:endParaRPr kumimoji="0" lang="fr-FR" sz="2400" b="1" i="0" u="none" strike="noStrike" cap="none" normalizeH="0" baseline="0" dirty="0">
                        <a:ln>
                          <a:noFill/>
                        </a:ln>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68578" marR="68578" marT="34288" marB="34288" anchor="ctr" horzOverflow="overflow">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fr-FR" sz="2400"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Par l’autorité</a:t>
                      </a:r>
                      <a:endParaRPr kumimoji="0" lang="fr-FR" sz="2400" b="1" i="0" u="none" strike="noStrike" cap="none" normalizeH="0" baseline="0" dirty="0">
                        <a:ln>
                          <a:noFill/>
                        </a:ln>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68578" marR="68578" marT="34288" marB="34288" anchor="ctr" horzOverflow="overflow">
                    <a:solidFill>
                      <a:schemeClr val="tx1"/>
                    </a:solidFill>
                  </a:tcPr>
                </a:tc>
                <a:extLst>
                  <a:ext uri="{0D108BD9-81ED-4DB2-BD59-A6C34878D82A}">
                    <a16:rowId xmlns:a16="http://schemas.microsoft.com/office/drawing/2014/main" val="10003"/>
                  </a:ext>
                </a:extLst>
              </a:tr>
              <a:tr h="657160">
                <a:tc vMerge="1">
                  <a:txBody>
                    <a:bodyPr/>
                    <a:lstStyle/>
                    <a:p>
                      <a:endParaRPr lang="fr-FR"/>
                    </a:p>
                  </a:txBody>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fr-FR" sz="2400"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Application volontaire</a:t>
                      </a:r>
                      <a:endParaRPr kumimoji="0" lang="fr-FR" sz="2400" b="1" i="0" u="none" strike="noStrike" cap="none" normalizeH="0" baseline="0" dirty="0">
                        <a:ln>
                          <a:noFill/>
                        </a:ln>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68578" marR="68578" marT="34288" marB="34288" anchor="ctr" horzOverflow="overflow">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fr-FR" sz="2400"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Obligatoire</a:t>
                      </a:r>
                      <a:endParaRPr kumimoji="0" lang="fr-FR" sz="2400" b="1" i="0" u="none" strike="noStrike" cap="none" normalizeH="0" baseline="0" dirty="0">
                        <a:ln>
                          <a:noFill/>
                        </a:ln>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68578" marR="68578" marT="34288" marB="34288" anchor="ctr" horzOverflow="overflow">
                    <a:solidFill>
                      <a:schemeClr val="tx1"/>
                    </a:solidFill>
                  </a:tcPr>
                </a:tc>
                <a:extLst>
                  <a:ext uri="{0D108BD9-81ED-4DB2-BD59-A6C34878D82A}">
                    <a16:rowId xmlns:a16="http://schemas.microsoft.com/office/drawing/2014/main" val="10004"/>
                  </a:ext>
                </a:extLst>
              </a:tr>
              <a:tr h="617158">
                <a:tc vMerge="1">
                  <a:txBody>
                    <a:bodyPr/>
                    <a:lstStyle/>
                    <a:p>
                      <a:endParaRPr lang="fr-FR"/>
                    </a:p>
                  </a:txBody>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fr-FR" sz="2400"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Coût élevé et révision systématique</a:t>
                      </a:r>
                      <a:endParaRPr kumimoji="0" lang="fr-FR" sz="2400" b="0" i="0" u="none" strike="noStrike" cap="none" normalizeH="0" baseline="0" dirty="0">
                        <a:ln>
                          <a:noFill/>
                        </a:ln>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68578" marR="68578" marT="34288" marB="34288" anchor="ctr" horzOverflow="overflow">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fr-FR" sz="2400"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Peu coûteux, se révise parfois </a:t>
                      </a:r>
                      <a:endParaRPr kumimoji="0" lang="fr-FR" sz="2400" b="0" i="0" u="none" strike="noStrike" cap="none" normalizeH="0" baseline="0" dirty="0">
                        <a:ln>
                          <a:noFill/>
                        </a:ln>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68578" marR="68578" marT="34288" marB="34288" anchor="ctr" horzOverflow="overflow">
                    <a:solidFill>
                      <a:schemeClr val="tx1"/>
                    </a:solidFill>
                  </a:tcPr>
                </a:tc>
                <a:extLst>
                  <a:ext uri="{0D108BD9-81ED-4DB2-BD59-A6C34878D82A}">
                    <a16:rowId xmlns:a16="http://schemas.microsoft.com/office/drawing/2014/main" val="10005"/>
                  </a:ext>
                </a:extLst>
              </a:tr>
              <a:tr h="571496">
                <a:tc vMerge="1">
                  <a:txBody>
                    <a:bodyPr/>
                    <a:lstStyle/>
                    <a:p>
                      <a:endParaRPr lang="fr-FR"/>
                    </a:p>
                  </a:txBody>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fr-FR" sz="2400"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Élaborée en 1 an ou plus</a:t>
                      </a:r>
                      <a:endParaRPr kumimoji="0" lang="fr-FR" sz="2400" b="0" i="0" u="none" strike="noStrike" cap="none" normalizeH="0" baseline="0" dirty="0">
                        <a:ln>
                          <a:noFill/>
                        </a:ln>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68578" marR="68578" marT="34288" marB="34288" anchor="ctr" horzOverflow="overflow">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fr-FR" sz="2400"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Quelques jours</a:t>
                      </a:r>
                      <a:endParaRPr kumimoji="0" lang="fr-FR" sz="2400" b="0" i="0" u="none" strike="noStrike" cap="none" normalizeH="0" baseline="0" dirty="0">
                        <a:ln>
                          <a:noFill/>
                        </a:ln>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68578" marR="68578" marT="34288" marB="34288" anchor="ctr" horzOverflow="overflow">
                    <a:solidFill>
                      <a:schemeClr val="tx1"/>
                    </a:solidFill>
                  </a:tcPr>
                </a:tc>
                <a:extLst>
                  <a:ext uri="{0D108BD9-81ED-4DB2-BD59-A6C34878D82A}">
                    <a16:rowId xmlns:a16="http://schemas.microsoft.com/office/drawing/2014/main" val="10006"/>
                  </a:ext>
                </a:extLst>
              </a:tr>
            </a:tbl>
          </a:graphicData>
        </a:graphic>
      </p:graphicFrame>
      <p:sp>
        <p:nvSpPr>
          <p:cNvPr id="73760" name="Rectangle 3"/>
          <p:cNvSpPr>
            <a:spLocks noChangeArrowheads="1"/>
          </p:cNvSpPr>
          <p:nvPr/>
        </p:nvSpPr>
        <p:spPr bwMode="auto">
          <a:xfrm>
            <a:off x="1829768" y="161462"/>
            <a:ext cx="5856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NORMES ET RÈGLEMENTS</a:t>
            </a:r>
          </a:p>
        </p:txBody>
      </p:sp>
    </p:spTree>
    <p:extLst>
      <p:ext uri="{BB962C8B-B14F-4D97-AF65-F5344CB8AC3E}">
        <p14:creationId xmlns:p14="http://schemas.microsoft.com/office/powerpoint/2010/main" val="216848537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74754" name="Picture 5" descr="http://www.howtobecomeafirefighterinusa.com/wp-content/uploads/2013/03/firefighter-certificati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8217" y="3699272"/>
            <a:ext cx="120610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Text Box 3"/>
          <p:cNvSpPr txBox="1">
            <a:spLocks noChangeArrowheads="1"/>
          </p:cNvSpPr>
          <p:nvPr/>
        </p:nvSpPr>
        <p:spPr bwMode="auto">
          <a:xfrm>
            <a:off x="502276" y="718054"/>
            <a:ext cx="781747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procédure par laquelle une tierce partie (organisme certificateur) donne </a:t>
            </a:r>
            <a:r>
              <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une assurance écrite</a:t>
            </a: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 qu’un produit, un processus, un service est conforme aux exigences spécifiées dans une norme mondialement reconnue.</a:t>
            </a:r>
          </a:p>
        </p:txBody>
      </p:sp>
      <p:grpSp>
        <p:nvGrpSpPr>
          <p:cNvPr id="74756" name="Group 10"/>
          <p:cNvGrpSpPr>
            <a:grpSpLocks/>
          </p:cNvGrpSpPr>
          <p:nvPr/>
        </p:nvGrpSpPr>
        <p:grpSpPr bwMode="auto">
          <a:xfrm>
            <a:off x="1385889" y="4660107"/>
            <a:ext cx="2456260" cy="697400"/>
            <a:chOff x="1202" y="799"/>
            <a:chExt cx="3039" cy="1089"/>
          </a:xfrm>
        </p:grpSpPr>
        <p:graphicFrame>
          <p:nvGraphicFramePr>
            <p:cNvPr id="74764" name="Object 11"/>
            <p:cNvGraphicFramePr>
              <a:graphicFrameLocks noChangeAspect="1"/>
            </p:cNvGraphicFramePr>
            <p:nvPr/>
          </p:nvGraphicFramePr>
          <p:xfrm>
            <a:off x="1202" y="799"/>
            <a:ext cx="3039" cy="1043"/>
          </p:xfrm>
          <a:graphic>
            <a:graphicData uri="http://schemas.openxmlformats.org/presentationml/2006/ole">
              <mc:AlternateContent xmlns:mc="http://schemas.openxmlformats.org/markup-compatibility/2006">
                <mc:Choice xmlns:v="urn:schemas-microsoft-com:vml" Requires="v">
                  <p:oleObj name="Photo Editor Photo" r:id="rId4" imgW="2095793" imgH="809738" progId="MSPhotoEd.3">
                    <p:embed/>
                  </p:oleObj>
                </mc:Choice>
                <mc:Fallback>
                  <p:oleObj name="Photo Editor Photo" r:id="rId4" imgW="2095793" imgH="809738" progId="MSPhotoEd.3">
                    <p:embed/>
                    <p:pic>
                      <p:nvPicPr>
                        <p:cNvPr id="74764"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2" y="799"/>
                          <a:ext cx="3039" cy="1043"/>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96652" name="Text Box 12"/>
            <p:cNvSpPr txBox="1">
              <a:spLocks noChangeArrowheads="1"/>
            </p:cNvSpPr>
            <p:nvPr/>
          </p:nvSpPr>
          <p:spPr bwMode="auto">
            <a:xfrm>
              <a:off x="2607" y="879"/>
              <a:ext cx="1544" cy="1009"/>
            </a:xfrm>
            <a:prstGeom prst="rect">
              <a:avLst/>
            </a:prstGeom>
            <a:solidFill>
              <a:srgbClr val="FFFFFF"/>
            </a:solidFill>
            <a:ln>
              <a:noFill/>
            </a:ln>
            <a:effec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fr-FR" sz="36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Arial" charset="0"/>
                  <a:ea typeface="+mn-ea"/>
                  <a:cs typeface="Arial" panose="020B0604020202020204" pitchFamily="34" charset="0"/>
                </a:rPr>
                <a:t>9001</a:t>
              </a:r>
            </a:p>
          </p:txBody>
        </p:sp>
      </p:grpSp>
      <p:sp>
        <p:nvSpPr>
          <p:cNvPr id="74757" name="Rectangle 1"/>
          <p:cNvSpPr>
            <a:spLocks noChangeArrowheads="1"/>
          </p:cNvSpPr>
          <p:nvPr/>
        </p:nvSpPr>
        <p:spPr bwMode="auto">
          <a:xfrm>
            <a:off x="2384822" y="5619751"/>
            <a:ext cx="4105275" cy="37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10000"/>
              </a:lnSpc>
              <a:spcBef>
                <a:spcPct val="20000"/>
              </a:spcBef>
              <a:spcAft>
                <a:spcPct val="0"/>
              </a:spcAft>
              <a:buClr>
                <a:srgbClr val="FFFF00"/>
              </a:buClr>
              <a:buSzPct val="80000"/>
              <a:buFontTx/>
              <a:buNone/>
              <a:tabLst/>
              <a:defRPr/>
            </a:pPr>
            <a:r>
              <a:rPr kumimoji="0" lang="fr-BE" altLang="fr-FR" sz="1650" b="1" i="0" u="none" strike="noStrike" kern="1200" cap="none" spc="0" normalizeH="0" baseline="0" noProof="0">
                <a:ln>
                  <a:noFill/>
                </a:ln>
                <a:solidFill>
                  <a:srgbClr val="0000CC"/>
                </a:solidFill>
                <a:effectLst/>
                <a:uLnTx/>
                <a:uFillTx/>
                <a:latin typeface="Verdana" panose="020B0604030504040204" pitchFamily="34" charset="0"/>
                <a:ea typeface="Verdana" panose="020B0604030504040204" pitchFamily="34" charset="0"/>
                <a:cs typeface="Verdana" panose="020B0604030504040204" pitchFamily="34" charset="0"/>
              </a:rPr>
              <a:t>ATTESTATION DE CONFORMITE</a:t>
            </a:r>
          </a:p>
        </p:txBody>
      </p:sp>
      <p:grpSp>
        <p:nvGrpSpPr>
          <p:cNvPr id="74758" name="Group 10"/>
          <p:cNvGrpSpPr>
            <a:grpSpLocks/>
          </p:cNvGrpSpPr>
          <p:nvPr/>
        </p:nvGrpSpPr>
        <p:grpSpPr bwMode="auto">
          <a:xfrm>
            <a:off x="5004198" y="4613674"/>
            <a:ext cx="2645569" cy="706040"/>
            <a:chOff x="1202" y="799"/>
            <a:chExt cx="3267" cy="1043"/>
          </a:xfrm>
        </p:grpSpPr>
        <p:graphicFrame>
          <p:nvGraphicFramePr>
            <p:cNvPr id="74762" name="Object 11"/>
            <p:cNvGraphicFramePr>
              <a:graphicFrameLocks noChangeAspect="1"/>
            </p:cNvGraphicFramePr>
            <p:nvPr/>
          </p:nvGraphicFramePr>
          <p:xfrm>
            <a:off x="1202" y="799"/>
            <a:ext cx="3039" cy="1043"/>
          </p:xfrm>
          <a:graphic>
            <a:graphicData uri="http://schemas.openxmlformats.org/presentationml/2006/ole">
              <mc:AlternateContent xmlns:mc="http://schemas.openxmlformats.org/markup-compatibility/2006">
                <mc:Choice xmlns:v="urn:schemas-microsoft-com:vml" Requires="v">
                  <p:oleObj name="Photo Editor Photo" r:id="rId6" imgW="2095793" imgH="809738" progId="MSPhotoEd.3">
                    <p:embed/>
                  </p:oleObj>
                </mc:Choice>
                <mc:Fallback>
                  <p:oleObj name="Photo Editor Photo" r:id="rId6" imgW="2095793" imgH="809738" progId="MSPhotoEd.3">
                    <p:embed/>
                    <p:pic>
                      <p:nvPicPr>
                        <p:cNvPr id="74762"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2" y="799"/>
                          <a:ext cx="3039" cy="1043"/>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Text Box 12"/>
            <p:cNvSpPr txBox="1">
              <a:spLocks noChangeArrowheads="1"/>
            </p:cNvSpPr>
            <p:nvPr/>
          </p:nvSpPr>
          <p:spPr bwMode="auto">
            <a:xfrm>
              <a:off x="2609" y="878"/>
              <a:ext cx="1860" cy="955"/>
            </a:xfrm>
            <a:prstGeom prst="rect">
              <a:avLst/>
            </a:prstGeom>
            <a:solidFill>
              <a:srgbClr val="FFFFFF"/>
            </a:solidFill>
            <a:ln>
              <a:noFill/>
            </a:ln>
            <a:effec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fr-FR" sz="36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Arial" charset="0"/>
                  <a:ea typeface="+mn-ea"/>
                  <a:cs typeface="Arial" panose="020B0604020202020204" pitchFamily="34" charset="0"/>
                </a:rPr>
                <a:t>14001</a:t>
              </a:r>
            </a:p>
          </p:txBody>
        </p:sp>
      </p:grpSp>
      <p:sp>
        <p:nvSpPr>
          <p:cNvPr id="12" name="Text Box 19"/>
          <p:cNvSpPr txBox="1">
            <a:spLocks noChangeArrowheads="1"/>
          </p:cNvSpPr>
          <p:nvPr/>
        </p:nvSpPr>
        <p:spPr bwMode="auto">
          <a:xfrm>
            <a:off x="1007269" y="5319713"/>
            <a:ext cx="3349229" cy="253916"/>
          </a:xfrm>
          <a:prstGeom prst="rect">
            <a:avLst/>
          </a:prstGeom>
          <a:noFill/>
          <a:ln w="76200">
            <a:noFill/>
            <a:miter lim="800000"/>
            <a:headEnd/>
            <a:tailEnd/>
          </a:ln>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r-FR" sz="1050" b="1" i="0" u="none" strike="noStrike" kern="1200" cap="none" spc="0" normalizeH="0" baseline="0" noProof="0" dirty="0">
                <a:ln>
                  <a:noFill/>
                </a:ln>
                <a:solidFill>
                  <a:srgbClr val="003399"/>
                </a:solidFill>
                <a:effectLst>
                  <a:outerShdw blurRad="38100" dist="38100" dir="2700000" algn="tl">
                    <a:srgbClr val="C0C0C0"/>
                  </a:outerShdw>
                </a:effectLst>
                <a:uLnTx/>
                <a:uFillTx/>
                <a:latin typeface="Arial" charset="0"/>
                <a:ea typeface="+mn-ea"/>
                <a:cs typeface="Arial" panose="020B0604020202020204" pitchFamily="34" charset="0"/>
              </a:rPr>
              <a:t>Système de Management de la Qualité (SMQ)</a:t>
            </a:r>
          </a:p>
        </p:txBody>
      </p:sp>
      <p:sp>
        <p:nvSpPr>
          <p:cNvPr id="13" name="Text Box 19"/>
          <p:cNvSpPr txBox="1">
            <a:spLocks noChangeArrowheads="1"/>
          </p:cNvSpPr>
          <p:nvPr/>
        </p:nvSpPr>
        <p:spPr bwMode="auto">
          <a:xfrm>
            <a:off x="4680347" y="5304236"/>
            <a:ext cx="3348038" cy="253916"/>
          </a:xfrm>
          <a:prstGeom prst="rect">
            <a:avLst/>
          </a:prstGeom>
          <a:noFill/>
          <a:ln w="76200">
            <a:noFill/>
            <a:miter lim="800000"/>
            <a:headEnd/>
            <a:tailEnd/>
          </a:ln>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r-FR" sz="1050" b="1" i="0" u="none" strike="noStrike" kern="1200" cap="none" spc="0" normalizeH="0" baseline="0" noProof="0" dirty="0">
                <a:ln>
                  <a:noFill/>
                </a:ln>
                <a:solidFill>
                  <a:srgbClr val="003399"/>
                </a:solidFill>
                <a:effectLst>
                  <a:outerShdw blurRad="38100" dist="38100" dir="2700000" algn="tl">
                    <a:srgbClr val="C0C0C0"/>
                  </a:outerShdw>
                </a:effectLst>
                <a:uLnTx/>
                <a:uFillTx/>
                <a:latin typeface="Arial" charset="0"/>
                <a:ea typeface="+mn-ea"/>
                <a:cs typeface="Arial" panose="020B0604020202020204" pitchFamily="34" charset="0"/>
              </a:rPr>
              <a:t>Système de Management Environnemental(SME)</a:t>
            </a:r>
          </a:p>
        </p:txBody>
      </p:sp>
      <p:sp>
        <p:nvSpPr>
          <p:cNvPr id="74761" name="Rectangle 1"/>
          <p:cNvSpPr>
            <a:spLocks noChangeArrowheads="1"/>
          </p:cNvSpPr>
          <p:nvPr/>
        </p:nvSpPr>
        <p:spPr bwMode="auto">
          <a:xfrm>
            <a:off x="2762595" y="288667"/>
            <a:ext cx="3395663" cy="46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10000"/>
              </a:lnSpc>
              <a:spcBef>
                <a:spcPct val="20000"/>
              </a:spcBef>
              <a:spcAft>
                <a:spcPct val="0"/>
              </a:spcAft>
              <a:buClr>
                <a:srgbClr val="FFFF00"/>
              </a:buClr>
              <a:buSzPct val="80000"/>
              <a:buFontTx/>
              <a:buNone/>
              <a:tabLst/>
              <a:defRPr/>
            </a:pPr>
            <a:r>
              <a:rPr kumimoji="0" lang="fr-BE" altLang="fr-FR" sz="2100" b="1" i="0" u="none" strike="noStrike" kern="1200" cap="none" spc="0" normalizeH="0" baseline="0" noProof="0" dirty="0">
                <a:ln>
                  <a:noFill/>
                </a:ln>
                <a:solidFill>
                  <a:srgbClr val="C00000"/>
                </a:solidFill>
                <a:effectLst/>
                <a:uLnTx/>
                <a:uFillTx/>
                <a:latin typeface="Comic Sans MS" panose="030F0702030302020204" pitchFamily="66" charset="0"/>
                <a:ea typeface="+mn-ea"/>
                <a:cs typeface="Arial" panose="020B0604020202020204" pitchFamily="34" charset="0"/>
              </a:rPr>
              <a:t> </a:t>
            </a:r>
            <a:r>
              <a:rPr kumimoji="0" lang="fr-BE" alt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CERTIFICATION</a:t>
            </a:r>
          </a:p>
        </p:txBody>
      </p:sp>
    </p:spTree>
    <p:custDataLst>
      <p:tags r:id="rId1"/>
    </p:custDataLst>
    <p:extLst>
      <p:ext uri="{BB962C8B-B14F-4D97-AF65-F5344CB8AC3E}">
        <p14:creationId xmlns:p14="http://schemas.microsoft.com/office/powerpoint/2010/main" val="3657278865"/>
      </p:ext>
    </p:extLst>
  </p:cSld>
  <p:clrMapOvr>
    <a:masterClrMapping/>
  </p:clrMapOvr>
  <p:transition advTm="9800"/>
</p:sld>
</file>

<file path=ppt/slides/slide1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98691" name="Text Box 3"/>
          <p:cNvSpPr txBox="1">
            <a:spLocks noChangeArrowheads="1"/>
          </p:cNvSpPr>
          <p:nvPr/>
        </p:nvSpPr>
        <p:spPr bwMode="auto">
          <a:xfrm>
            <a:off x="1115617" y="919759"/>
            <a:ext cx="637222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Procédure d’évaluation par laquelle un organisme faisant autorité reconnaît formellement qu’un organisme ou un individu </a:t>
            </a:r>
            <a:r>
              <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est compétent pour effectuer des tâches spécifiques</a:t>
            </a:r>
          </a:p>
        </p:txBody>
      </p:sp>
      <p:grpSp>
        <p:nvGrpSpPr>
          <p:cNvPr id="2" name="Group 14"/>
          <p:cNvGrpSpPr>
            <a:grpSpLocks/>
          </p:cNvGrpSpPr>
          <p:nvPr/>
        </p:nvGrpSpPr>
        <p:grpSpPr bwMode="auto">
          <a:xfrm>
            <a:off x="1385888" y="4186239"/>
            <a:ext cx="2915841" cy="713679"/>
            <a:chOff x="158" y="1207"/>
            <a:chExt cx="5262" cy="1146"/>
          </a:xfrm>
        </p:grpSpPr>
        <p:graphicFrame>
          <p:nvGraphicFramePr>
            <p:cNvPr id="75787" name="Object 15"/>
            <p:cNvGraphicFramePr>
              <a:graphicFrameLocks noChangeAspect="1"/>
            </p:cNvGraphicFramePr>
            <p:nvPr/>
          </p:nvGraphicFramePr>
          <p:xfrm>
            <a:off x="158" y="1207"/>
            <a:ext cx="5262" cy="1128"/>
          </p:xfrm>
          <a:graphic>
            <a:graphicData uri="http://schemas.openxmlformats.org/presentationml/2006/ole">
              <mc:AlternateContent xmlns:mc="http://schemas.openxmlformats.org/markup-compatibility/2006">
                <mc:Choice xmlns:v="urn:schemas-microsoft-com:vml" Requires="v">
                  <p:oleObj name="Photo Editor Photo" r:id="rId3" imgW="2095793" imgH="809738" progId="MSPhotoEd.3">
                    <p:embed/>
                  </p:oleObj>
                </mc:Choice>
                <mc:Fallback>
                  <p:oleObj name="Photo Editor Photo" r:id="rId3" imgW="2095793" imgH="809738" progId="MSPhotoEd.3">
                    <p:embed/>
                    <p:pic>
                      <p:nvPicPr>
                        <p:cNvPr id="75787"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 y="1207"/>
                          <a:ext cx="5262" cy="1128"/>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98704" name="Text Box 16"/>
            <p:cNvSpPr txBox="1">
              <a:spLocks noChangeArrowheads="1"/>
            </p:cNvSpPr>
            <p:nvPr/>
          </p:nvSpPr>
          <p:spPr bwMode="auto">
            <a:xfrm>
              <a:off x="2244" y="1389"/>
              <a:ext cx="3176" cy="964"/>
            </a:xfrm>
            <a:prstGeom prst="rect">
              <a:avLst/>
            </a:prstGeom>
            <a:solidFill>
              <a:srgbClr val="FFFFFF"/>
            </a:solidFill>
            <a:ln>
              <a:noFill/>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33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Arial" charset="0"/>
                  <a:ea typeface="+mn-ea"/>
                  <a:cs typeface="Arial" panose="020B0604020202020204" pitchFamily="34" charset="0"/>
                </a:rPr>
                <a:t>17025</a:t>
              </a:r>
              <a:endParaRPr kumimoji="0" lang="fr-FR" sz="675" b="0" i="0" u="none" strike="noStrike" kern="1200" cap="none" spc="0" normalizeH="0" baseline="0" noProof="0" dirty="0">
                <a:ln>
                  <a:noFill/>
                </a:ln>
                <a:solidFill>
                  <a:srgbClr val="FFFFFF"/>
                </a:solidFill>
                <a:effectLst/>
                <a:uLnTx/>
                <a:uFillTx/>
                <a:latin typeface="Arial" charset="0"/>
                <a:ea typeface="+mn-ea"/>
                <a:cs typeface="Arial" panose="020B0604020202020204" pitchFamily="34" charset="0"/>
              </a:endParaRPr>
            </a:p>
          </p:txBody>
        </p:sp>
      </p:grpSp>
      <p:sp>
        <p:nvSpPr>
          <p:cNvPr id="498707" name="Text Box 19"/>
          <p:cNvSpPr txBox="1">
            <a:spLocks noChangeArrowheads="1"/>
          </p:cNvSpPr>
          <p:nvPr/>
        </p:nvSpPr>
        <p:spPr bwMode="auto">
          <a:xfrm>
            <a:off x="1115617" y="4988719"/>
            <a:ext cx="3348038" cy="415498"/>
          </a:xfrm>
          <a:prstGeom prst="rect">
            <a:avLst/>
          </a:prstGeom>
          <a:noFill/>
          <a:ln w="76200">
            <a:noFill/>
            <a:miter lim="800000"/>
            <a:headEnd/>
            <a:tailEnd/>
          </a:ln>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r-FR" sz="1050" b="1" i="0" u="none" strike="noStrike" kern="1200" cap="none" spc="0" normalizeH="0" baseline="0" noProof="0" dirty="0">
                <a:ln>
                  <a:noFill/>
                </a:ln>
                <a:solidFill>
                  <a:srgbClr val="003399"/>
                </a:solidFill>
                <a:effectLst>
                  <a:outerShdw blurRad="38100" dist="38100" dir="2700000" algn="tl">
                    <a:srgbClr val="C0C0C0"/>
                  </a:outerShdw>
                </a:effectLst>
                <a:uLnTx/>
                <a:uFillTx/>
                <a:latin typeface="Arial" charset="0"/>
                <a:ea typeface="+mn-ea"/>
                <a:cs typeface="Arial" panose="020B0604020202020204" pitchFamily="34" charset="0"/>
              </a:rPr>
              <a:t>Prescription générales concernant la compétence des laboratoires d’étalonnages et d’essais</a:t>
            </a:r>
          </a:p>
        </p:txBody>
      </p:sp>
      <p:grpSp>
        <p:nvGrpSpPr>
          <p:cNvPr id="3" name="Group 14"/>
          <p:cNvGrpSpPr>
            <a:grpSpLocks/>
          </p:cNvGrpSpPr>
          <p:nvPr/>
        </p:nvGrpSpPr>
        <p:grpSpPr bwMode="auto">
          <a:xfrm>
            <a:off x="4572001" y="4181476"/>
            <a:ext cx="3294460" cy="748612"/>
            <a:chOff x="69" y="1052"/>
            <a:chExt cx="5351" cy="1194"/>
          </a:xfrm>
        </p:grpSpPr>
        <p:graphicFrame>
          <p:nvGraphicFramePr>
            <p:cNvPr id="75785" name="Object 15"/>
            <p:cNvGraphicFramePr>
              <a:graphicFrameLocks noChangeAspect="1"/>
            </p:cNvGraphicFramePr>
            <p:nvPr/>
          </p:nvGraphicFramePr>
          <p:xfrm>
            <a:off x="69" y="1052"/>
            <a:ext cx="5262" cy="1128"/>
          </p:xfrm>
          <a:graphic>
            <a:graphicData uri="http://schemas.openxmlformats.org/presentationml/2006/ole">
              <mc:AlternateContent xmlns:mc="http://schemas.openxmlformats.org/markup-compatibility/2006">
                <mc:Choice xmlns:v="urn:schemas-microsoft-com:vml" Requires="v">
                  <p:oleObj name="Photo Editor Photo" r:id="rId5" imgW="2095793" imgH="809738" progId="MSPhotoEd.3">
                    <p:embed/>
                  </p:oleObj>
                </mc:Choice>
                <mc:Fallback>
                  <p:oleObj name="Photo Editor Photo" r:id="rId5" imgW="2095793" imgH="809738" progId="MSPhotoEd.3">
                    <p:embed/>
                    <p:pic>
                      <p:nvPicPr>
                        <p:cNvPr id="75785"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 y="1052"/>
                          <a:ext cx="5262" cy="1128"/>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Text Box 16"/>
            <p:cNvSpPr txBox="1">
              <a:spLocks noChangeArrowheads="1"/>
            </p:cNvSpPr>
            <p:nvPr/>
          </p:nvSpPr>
          <p:spPr bwMode="auto">
            <a:xfrm>
              <a:off x="2245" y="1289"/>
              <a:ext cx="3175" cy="957"/>
            </a:xfrm>
            <a:prstGeom prst="rect">
              <a:avLst/>
            </a:prstGeom>
            <a:solidFill>
              <a:srgbClr val="FFFFFF"/>
            </a:solidFill>
            <a:ln>
              <a:noFill/>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33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Arial" charset="0"/>
                  <a:ea typeface="+mn-ea"/>
                  <a:cs typeface="Arial" panose="020B0604020202020204" pitchFamily="34" charset="0"/>
                </a:rPr>
                <a:t>15189</a:t>
              </a:r>
              <a:endParaRPr kumimoji="0" lang="fr-FR" sz="675" b="0" i="0" u="none" strike="noStrike" kern="1200" cap="none" spc="0" normalizeH="0" baseline="0" noProof="0" dirty="0">
                <a:ln>
                  <a:noFill/>
                </a:ln>
                <a:solidFill>
                  <a:srgbClr val="FFFFFF"/>
                </a:solidFill>
                <a:effectLst/>
                <a:uLnTx/>
                <a:uFillTx/>
                <a:latin typeface="Arial" charset="0"/>
                <a:ea typeface="+mn-ea"/>
                <a:cs typeface="Arial" panose="020B0604020202020204" pitchFamily="34" charset="0"/>
              </a:endParaRPr>
            </a:p>
          </p:txBody>
        </p:sp>
      </p:grpSp>
      <p:sp>
        <p:nvSpPr>
          <p:cNvPr id="12" name="Text Box 19"/>
          <p:cNvSpPr txBox="1">
            <a:spLocks noChangeArrowheads="1"/>
          </p:cNvSpPr>
          <p:nvPr/>
        </p:nvSpPr>
        <p:spPr bwMode="auto">
          <a:xfrm>
            <a:off x="4572000" y="4995862"/>
            <a:ext cx="3348038" cy="415498"/>
          </a:xfrm>
          <a:prstGeom prst="rect">
            <a:avLst/>
          </a:prstGeom>
          <a:noFill/>
          <a:ln w="76200">
            <a:solidFill>
              <a:srgbClr val="FFFFFF"/>
            </a:solidFill>
            <a:miter lim="800000"/>
            <a:headEnd/>
            <a:tailEnd/>
          </a:ln>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r-FR" sz="1050" b="1" i="0" u="none" strike="noStrike" kern="1200" cap="none" spc="0" normalizeH="0" baseline="0" noProof="0" dirty="0">
                <a:ln>
                  <a:noFill/>
                </a:ln>
                <a:solidFill>
                  <a:srgbClr val="003399"/>
                </a:solidFill>
                <a:effectLst>
                  <a:outerShdw blurRad="38100" dist="38100" dir="2700000" algn="tl">
                    <a:srgbClr val="C0C0C0"/>
                  </a:outerShdw>
                </a:effectLst>
                <a:uLnTx/>
                <a:uFillTx/>
                <a:latin typeface="Arial" charset="0"/>
                <a:ea typeface="+mn-ea"/>
                <a:cs typeface="Arial" panose="020B0604020202020204" pitchFamily="34" charset="0"/>
              </a:rPr>
              <a:t>Prescription générales concernant la compétence des laboratoires d’analyses médicales</a:t>
            </a:r>
          </a:p>
        </p:txBody>
      </p:sp>
      <p:sp>
        <p:nvSpPr>
          <p:cNvPr id="13" name="Rectangle 1"/>
          <p:cNvSpPr>
            <a:spLocks noChangeArrowheads="1"/>
          </p:cNvSpPr>
          <p:nvPr/>
        </p:nvSpPr>
        <p:spPr bwMode="auto">
          <a:xfrm>
            <a:off x="2195512" y="5481638"/>
            <a:ext cx="4806554" cy="37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10000"/>
              </a:lnSpc>
              <a:spcBef>
                <a:spcPct val="20000"/>
              </a:spcBef>
              <a:spcAft>
                <a:spcPct val="0"/>
              </a:spcAft>
              <a:buClr>
                <a:srgbClr val="FFFF00"/>
              </a:buClr>
              <a:buSzPct val="80000"/>
              <a:buFontTx/>
              <a:buNone/>
              <a:tabLst/>
              <a:defRPr/>
            </a:pPr>
            <a:r>
              <a:rPr kumimoji="0" lang="fr-BE" altLang="fr-FR" sz="1650" b="1" i="0" u="none" strike="noStrike" kern="1200" cap="none" spc="0" normalizeH="0" baseline="0" noProof="0">
                <a:ln>
                  <a:noFill/>
                </a:ln>
                <a:solidFill>
                  <a:srgbClr val="0000CC"/>
                </a:solidFill>
                <a:effectLst/>
                <a:uLnTx/>
                <a:uFillTx/>
                <a:latin typeface="Verdana" panose="020B0604030504040204" pitchFamily="34" charset="0"/>
                <a:ea typeface="Verdana" panose="020B0604030504040204" pitchFamily="34" charset="0"/>
                <a:cs typeface="Verdana" panose="020B0604030504040204" pitchFamily="34" charset="0"/>
              </a:rPr>
              <a:t>RECONNAISSANCE DE COMPETENCE</a:t>
            </a:r>
          </a:p>
        </p:txBody>
      </p:sp>
      <p:sp>
        <p:nvSpPr>
          <p:cNvPr id="75784" name="Rectangle 1"/>
          <p:cNvSpPr>
            <a:spLocks noChangeArrowheads="1"/>
          </p:cNvSpPr>
          <p:nvPr/>
        </p:nvSpPr>
        <p:spPr bwMode="auto">
          <a:xfrm>
            <a:off x="2006798" y="314006"/>
            <a:ext cx="5130404" cy="491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10000"/>
              </a:lnSpc>
              <a:spcBef>
                <a:spcPct val="20000"/>
              </a:spcBef>
              <a:spcAft>
                <a:spcPct val="0"/>
              </a:spcAft>
              <a:buClr>
                <a:srgbClr val="FFFF00"/>
              </a:buClr>
              <a:buSzPct val="80000"/>
              <a:buFontTx/>
              <a:buNone/>
              <a:tabLst/>
              <a:defRPr/>
            </a:pPr>
            <a:r>
              <a:rPr kumimoji="0" lang="fr-BE" altLang="fr-FR" sz="26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ACCREDITATION</a:t>
            </a:r>
          </a:p>
        </p:txBody>
      </p:sp>
    </p:spTree>
    <p:custDataLst>
      <p:tags r:id="rId1"/>
    </p:custDataLst>
    <p:extLst>
      <p:ext uri="{BB962C8B-B14F-4D97-AF65-F5344CB8AC3E}">
        <p14:creationId xmlns:p14="http://schemas.microsoft.com/office/powerpoint/2010/main" val="1630130859"/>
      </p:ext>
    </p:extLst>
  </p:cSld>
  <p:clrMapOvr>
    <a:masterClrMapping/>
  </p:clrMapOvr>
  <p:transition advTm="98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98691"/>
                                        </p:tgtEl>
                                        <p:attrNameLst>
                                          <p:attrName>style.visibility</p:attrName>
                                        </p:attrNameLst>
                                      </p:cBhvr>
                                      <p:to>
                                        <p:strVal val="visible"/>
                                      </p:to>
                                    </p:set>
                                    <p:anim calcmode="lin" valueType="num">
                                      <p:cBhvr additive="base">
                                        <p:cTn id="7" dur="500" fill="hold"/>
                                        <p:tgtEl>
                                          <p:spTgt spid="498691"/>
                                        </p:tgtEl>
                                        <p:attrNameLst>
                                          <p:attrName>ppt_x</p:attrName>
                                        </p:attrNameLst>
                                      </p:cBhvr>
                                      <p:tavLst>
                                        <p:tav tm="0">
                                          <p:val>
                                            <p:strVal val="#ppt_x"/>
                                          </p:val>
                                        </p:tav>
                                        <p:tav tm="100000">
                                          <p:val>
                                            <p:strVal val="#ppt_x"/>
                                          </p:val>
                                        </p:tav>
                                      </p:tavLst>
                                    </p:anim>
                                    <p:anim calcmode="lin" valueType="num">
                                      <p:cBhvr additive="base">
                                        <p:cTn id="8" dur="500" fill="hold"/>
                                        <p:tgtEl>
                                          <p:spTgt spid="498691"/>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98707"/>
                                        </p:tgtEl>
                                        <p:attrNameLst>
                                          <p:attrName>style.visibility</p:attrName>
                                        </p:attrNameLst>
                                      </p:cBhvr>
                                      <p:to>
                                        <p:strVal val="visible"/>
                                      </p:to>
                                    </p:set>
                                    <p:anim calcmode="lin" valueType="num">
                                      <p:cBhvr additive="base">
                                        <p:cTn id="12" dur="500" fill="hold"/>
                                        <p:tgtEl>
                                          <p:spTgt spid="498707"/>
                                        </p:tgtEl>
                                        <p:attrNameLst>
                                          <p:attrName>ppt_x</p:attrName>
                                        </p:attrNameLst>
                                      </p:cBhvr>
                                      <p:tavLst>
                                        <p:tav tm="0">
                                          <p:val>
                                            <p:strVal val="#ppt_x"/>
                                          </p:val>
                                        </p:tav>
                                        <p:tav tm="100000">
                                          <p:val>
                                            <p:strVal val="#ppt_x"/>
                                          </p:val>
                                        </p:tav>
                                      </p:tavLst>
                                    </p:anim>
                                    <p:anim calcmode="lin" valueType="num">
                                      <p:cBhvr additive="base">
                                        <p:cTn id="13" dur="500" fill="hold"/>
                                        <p:tgtEl>
                                          <p:spTgt spid="498707"/>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8691" grpId="0"/>
      <p:bldP spid="498707" grpId="0"/>
      <p:bldP spid="12" grpId="0" animBg="1"/>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nvGraphicFramePr>
        <p:xfrm>
          <a:off x="206061" y="881537"/>
          <a:ext cx="8757635" cy="5467350"/>
        </p:xfrm>
        <a:graphic>
          <a:graphicData uri="http://schemas.openxmlformats.org/drawingml/2006/table">
            <a:tbl>
              <a:tblPr firstRow="1" bandRow="1">
                <a:tableStyleId>{5940675A-B579-460E-94D1-54222C63F5DA}</a:tableStyleId>
              </a:tblPr>
              <a:tblGrid>
                <a:gridCol w="4081229">
                  <a:extLst>
                    <a:ext uri="{9D8B030D-6E8A-4147-A177-3AD203B41FA5}">
                      <a16:colId xmlns:a16="http://schemas.microsoft.com/office/drawing/2014/main" val="20000"/>
                    </a:ext>
                  </a:extLst>
                </a:gridCol>
                <a:gridCol w="935283">
                  <a:extLst>
                    <a:ext uri="{9D8B030D-6E8A-4147-A177-3AD203B41FA5}">
                      <a16:colId xmlns:a16="http://schemas.microsoft.com/office/drawing/2014/main" val="20001"/>
                    </a:ext>
                  </a:extLst>
                </a:gridCol>
                <a:gridCol w="3741123">
                  <a:extLst>
                    <a:ext uri="{9D8B030D-6E8A-4147-A177-3AD203B41FA5}">
                      <a16:colId xmlns:a16="http://schemas.microsoft.com/office/drawing/2014/main" val="20002"/>
                    </a:ext>
                  </a:extLst>
                </a:gridCol>
              </a:tblGrid>
              <a:tr h="342900">
                <a:tc>
                  <a:txBody>
                    <a:bodyPr/>
                    <a:lstStyle/>
                    <a:p>
                      <a:pPr algn="ctr"/>
                      <a:r>
                        <a:rPr lang="fr-FR" sz="2200" b="1" dirty="0">
                          <a:solidFill>
                            <a:schemeClr val="tx1"/>
                          </a:solidFill>
                          <a:latin typeface="Verdana" panose="020B0604030504040204" pitchFamily="34" charset="0"/>
                          <a:ea typeface="Verdana" panose="020B0604030504040204" pitchFamily="34" charset="0"/>
                          <a:cs typeface="Verdana" panose="020B0604030504040204" pitchFamily="34" charset="0"/>
                        </a:rPr>
                        <a:t>Certification</a:t>
                      </a:r>
                    </a:p>
                  </a:txBody>
                  <a:tcPr marL="68580" marR="68580" marT="34290" marB="34290" anchor="ctr">
                    <a:solidFill>
                      <a:schemeClr val="bg1">
                        <a:lumMod val="75000"/>
                      </a:schemeClr>
                    </a:solidFill>
                  </a:tcPr>
                </a:tc>
                <a:tc rowSpan="6">
                  <a:txBody>
                    <a:bodyPr/>
                    <a:lstStyle/>
                    <a:p>
                      <a:pPr algn="ctr">
                        <a:lnSpc>
                          <a:spcPct val="150000"/>
                        </a:lnSpc>
                      </a:pPr>
                      <a:r>
                        <a:rPr lang="fr-FR" sz="2200" b="1" dirty="0">
                          <a:solidFill>
                            <a:schemeClr val="bg1">
                              <a:lumMod val="75000"/>
                            </a:schemeClr>
                          </a:solidFill>
                          <a:latin typeface="Comic Sans MS" pitchFamily="66" charset="0"/>
                        </a:rPr>
                        <a:t>Procédure</a:t>
                      </a:r>
                    </a:p>
                  </a:txBody>
                  <a:tcPr marL="68580" marR="68580" marT="34290" marB="34290" vert="vert" anchor="ctr"/>
                </a:tc>
                <a:tc>
                  <a:txBody>
                    <a:bodyPr/>
                    <a:lstStyle/>
                    <a:p>
                      <a:pPr algn="ctr"/>
                      <a:r>
                        <a:rPr lang="fr-FR" sz="2400" b="1" dirty="0">
                          <a:solidFill>
                            <a:schemeClr val="bg1">
                              <a:lumMod val="75000"/>
                            </a:schemeClr>
                          </a:solidFill>
                          <a:latin typeface="Verdana" panose="020B0604030504040204" pitchFamily="34" charset="0"/>
                          <a:ea typeface="Verdana" panose="020B0604030504040204" pitchFamily="34" charset="0"/>
                          <a:cs typeface="Verdana" panose="020B0604030504040204" pitchFamily="34" charset="0"/>
                        </a:rPr>
                        <a:t>Accréditation</a:t>
                      </a:r>
                    </a:p>
                  </a:txBody>
                  <a:tcPr marL="68580" marR="68580" marT="34290" marB="34290" anchor="ctr">
                    <a:solidFill>
                      <a:srgbClr val="FFFF66"/>
                    </a:solidFill>
                  </a:tcPr>
                </a:tc>
                <a:extLst>
                  <a:ext uri="{0D108BD9-81ED-4DB2-BD59-A6C34878D82A}">
                    <a16:rowId xmlns:a16="http://schemas.microsoft.com/office/drawing/2014/main" val="10000"/>
                  </a:ext>
                </a:extLst>
              </a:tr>
              <a:tr h="411480">
                <a:tc>
                  <a:txBody>
                    <a:bodyPr/>
                    <a:lstStyle/>
                    <a:p>
                      <a:pPr>
                        <a:lnSpc>
                          <a:spcPct val="150000"/>
                        </a:lnSpc>
                      </a:pPr>
                      <a:r>
                        <a:rPr lang="fr-FR" sz="2200" dirty="0">
                          <a:solidFill>
                            <a:schemeClr val="tx1"/>
                          </a:solidFill>
                          <a:latin typeface="Verdana" panose="020B0604030504040204" pitchFamily="34" charset="0"/>
                          <a:ea typeface="Verdana" panose="020B0604030504040204" pitchFamily="34" charset="0"/>
                          <a:cs typeface="Verdana" panose="020B0604030504040204" pitchFamily="34" charset="0"/>
                        </a:rPr>
                        <a:t>Tierce partie</a:t>
                      </a:r>
                    </a:p>
                  </a:txBody>
                  <a:tcPr marL="68580" marR="68580" marT="34290" marB="34290" anchor="ctr">
                    <a:solidFill>
                      <a:schemeClr val="bg1">
                        <a:lumMod val="75000"/>
                      </a:schemeClr>
                    </a:solidFill>
                  </a:tcPr>
                </a:tc>
                <a:tc vMerge="1">
                  <a:txBody>
                    <a:bodyPr/>
                    <a:lstStyle/>
                    <a:p>
                      <a:endParaRPr lang="fr-FR" dirty="0"/>
                    </a:p>
                  </a:txBody>
                  <a:tcPr/>
                </a:tc>
                <a:tc>
                  <a:txBody>
                    <a:bodyPr/>
                    <a:lstStyle/>
                    <a:p>
                      <a:pPr>
                        <a:lnSpc>
                          <a:spcPct val="150000"/>
                        </a:lnSpc>
                      </a:pPr>
                      <a:r>
                        <a:rPr lang="fr-FR" sz="2200" dirty="0">
                          <a:solidFill>
                            <a:schemeClr val="bg1">
                              <a:lumMod val="75000"/>
                            </a:schemeClr>
                          </a:solidFill>
                          <a:latin typeface="Verdana" panose="020B0604030504040204" pitchFamily="34" charset="0"/>
                          <a:ea typeface="Verdana" panose="020B0604030504040204" pitchFamily="34" charset="0"/>
                          <a:cs typeface="Verdana" panose="020B0604030504040204" pitchFamily="34" charset="0"/>
                        </a:rPr>
                        <a:t>Organisme faisant autorité</a:t>
                      </a:r>
                    </a:p>
                  </a:txBody>
                  <a:tcPr marL="68580" marR="68580" marT="34290" marB="34290" anchor="ctr">
                    <a:solidFill>
                      <a:srgbClr val="FFFF66"/>
                    </a:solidFill>
                  </a:tcPr>
                </a:tc>
                <a:extLst>
                  <a:ext uri="{0D108BD9-81ED-4DB2-BD59-A6C34878D82A}">
                    <a16:rowId xmlns:a16="http://schemas.microsoft.com/office/drawing/2014/main" val="10001"/>
                  </a:ext>
                </a:extLst>
              </a:tr>
              <a:tr h="411480">
                <a:tc>
                  <a:txBody>
                    <a:bodyPr/>
                    <a:lstStyle/>
                    <a:p>
                      <a:pPr>
                        <a:lnSpc>
                          <a:spcPct val="150000"/>
                        </a:lnSpc>
                      </a:pPr>
                      <a:r>
                        <a:rPr lang="fr-FR" sz="2200" dirty="0">
                          <a:solidFill>
                            <a:schemeClr val="tx1"/>
                          </a:solidFill>
                          <a:latin typeface="Verdana" panose="020B0604030504040204" pitchFamily="34" charset="0"/>
                          <a:ea typeface="Verdana" panose="020B0604030504040204" pitchFamily="34" charset="0"/>
                          <a:cs typeface="Verdana" panose="020B0604030504040204" pitchFamily="34" charset="0"/>
                        </a:rPr>
                        <a:t>Donne une assurance écrite</a:t>
                      </a:r>
                    </a:p>
                  </a:txBody>
                  <a:tcPr marL="68580" marR="68580" marT="34290" marB="34290" anchor="ctr">
                    <a:solidFill>
                      <a:schemeClr val="bg1">
                        <a:lumMod val="75000"/>
                      </a:schemeClr>
                    </a:solidFill>
                  </a:tcPr>
                </a:tc>
                <a:tc vMerge="1">
                  <a:txBody>
                    <a:bodyPr/>
                    <a:lstStyle/>
                    <a:p>
                      <a:endParaRPr lang="fr-FR"/>
                    </a:p>
                  </a:txBody>
                  <a:tcPr/>
                </a:tc>
                <a:tc>
                  <a:txBody>
                    <a:bodyPr/>
                    <a:lstStyle/>
                    <a:p>
                      <a:pPr>
                        <a:lnSpc>
                          <a:spcPct val="150000"/>
                        </a:lnSpc>
                      </a:pPr>
                      <a:r>
                        <a:rPr lang="fr-FR" sz="2200" dirty="0">
                          <a:solidFill>
                            <a:schemeClr val="bg1">
                              <a:lumMod val="75000"/>
                            </a:schemeClr>
                          </a:solidFill>
                          <a:latin typeface="Verdana" panose="020B0604030504040204" pitchFamily="34" charset="0"/>
                          <a:ea typeface="Verdana" panose="020B0604030504040204" pitchFamily="34" charset="0"/>
                          <a:cs typeface="Verdana" panose="020B0604030504040204" pitchFamily="34" charset="0"/>
                        </a:rPr>
                        <a:t>Reconnaît formellement</a:t>
                      </a:r>
                    </a:p>
                  </a:txBody>
                  <a:tcPr marL="68580" marR="68580" marT="34290" marB="34290" anchor="ctr">
                    <a:solidFill>
                      <a:srgbClr val="FFFF66"/>
                    </a:solidFill>
                  </a:tcPr>
                </a:tc>
                <a:extLst>
                  <a:ext uri="{0D108BD9-81ED-4DB2-BD59-A6C34878D82A}">
                    <a16:rowId xmlns:a16="http://schemas.microsoft.com/office/drawing/2014/main" val="10002"/>
                  </a:ext>
                </a:extLst>
              </a:tr>
              <a:tr h="411480">
                <a:tc>
                  <a:txBody>
                    <a:bodyPr/>
                    <a:lstStyle/>
                    <a:p>
                      <a:pPr>
                        <a:lnSpc>
                          <a:spcPct val="150000"/>
                        </a:lnSpc>
                      </a:pPr>
                      <a:r>
                        <a:rPr lang="fr-FR" sz="2200" dirty="0">
                          <a:solidFill>
                            <a:schemeClr val="tx1"/>
                          </a:solidFill>
                          <a:latin typeface="Verdana" panose="020B0604030504040204" pitchFamily="34" charset="0"/>
                          <a:ea typeface="Verdana" panose="020B0604030504040204" pitchFamily="34" charset="0"/>
                          <a:cs typeface="Verdana" panose="020B0604030504040204" pitchFamily="34" charset="0"/>
                        </a:rPr>
                        <a:t>produit,</a:t>
                      </a:r>
                      <a:r>
                        <a:rPr lang="fr-FR" sz="2200" baseline="0"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fr-FR" sz="2200" dirty="0">
                          <a:solidFill>
                            <a:schemeClr val="tx1"/>
                          </a:solidFill>
                          <a:latin typeface="Verdana" panose="020B0604030504040204" pitchFamily="34" charset="0"/>
                          <a:ea typeface="Verdana" panose="020B0604030504040204" pitchFamily="34" charset="0"/>
                          <a:cs typeface="Verdana" panose="020B0604030504040204" pitchFamily="34" charset="0"/>
                        </a:rPr>
                        <a:t>processus ou service</a:t>
                      </a:r>
                    </a:p>
                  </a:txBody>
                  <a:tcPr marL="68580" marR="68580" marT="34290" marB="34290" anchor="ctr">
                    <a:solidFill>
                      <a:schemeClr val="bg1">
                        <a:lumMod val="75000"/>
                      </a:schemeClr>
                    </a:solidFill>
                  </a:tcPr>
                </a:tc>
                <a:tc vMerge="1">
                  <a:txBody>
                    <a:bodyPr/>
                    <a:lstStyle/>
                    <a:p>
                      <a:endParaRPr lang="fr-FR"/>
                    </a:p>
                  </a:txBody>
                  <a:tcPr/>
                </a:tc>
                <a:tc>
                  <a:txBody>
                    <a:bodyPr/>
                    <a:lstStyle/>
                    <a:p>
                      <a:pPr>
                        <a:lnSpc>
                          <a:spcPct val="150000"/>
                        </a:lnSpc>
                      </a:pPr>
                      <a:r>
                        <a:rPr lang="fr-FR" sz="2200" dirty="0">
                          <a:solidFill>
                            <a:schemeClr val="bg1">
                              <a:lumMod val="75000"/>
                            </a:schemeClr>
                          </a:solidFill>
                          <a:latin typeface="Verdana" panose="020B0604030504040204" pitchFamily="34" charset="0"/>
                          <a:ea typeface="Verdana" panose="020B0604030504040204" pitchFamily="34" charset="0"/>
                          <a:cs typeface="Verdana" panose="020B0604030504040204" pitchFamily="34" charset="0"/>
                        </a:rPr>
                        <a:t>organisme ou un individu</a:t>
                      </a:r>
                    </a:p>
                  </a:txBody>
                  <a:tcPr marL="68580" marR="68580" marT="34290" marB="34290" anchor="ctr">
                    <a:solidFill>
                      <a:srgbClr val="FFFF66"/>
                    </a:solidFill>
                  </a:tcPr>
                </a:tc>
                <a:extLst>
                  <a:ext uri="{0D108BD9-81ED-4DB2-BD59-A6C34878D82A}">
                    <a16:rowId xmlns:a16="http://schemas.microsoft.com/office/drawing/2014/main" val="10003"/>
                  </a:ext>
                </a:extLst>
              </a:tr>
              <a:tr h="411480">
                <a:tc>
                  <a:txBody>
                    <a:bodyPr/>
                    <a:lstStyle/>
                    <a:p>
                      <a:pPr>
                        <a:lnSpc>
                          <a:spcPct val="150000"/>
                        </a:lnSpc>
                      </a:pPr>
                      <a:r>
                        <a:rPr lang="fr-FR" sz="2200" b="1" dirty="0">
                          <a:solidFill>
                            <a:schemeClr val="tx1"/>
                          </a:solidFill>
                          <a:latin typeface="Verdana" panose="020B0604030504040204" pitchFamily="34" charset="0"/>
                          <a:ea typeface="Verdana" panose="020B0604030504040204" pitchFamily="34" charset="0"/>
                          <a:cs typeface="Verdana" panose="020B0604030504040204" pitchFamily="34" charset="0"/>
                        </a:rPr>
                        <a:t>Conformité</a:t>
                      </a:r>
                    </a:p>
                  </a:txBody>
                  <a:tcPr marL="68580" marR="68580" marT="34290" marB="34290" anchor="ctr">
                    <a:solidFill>
                      <a:schemeClr val="bg1">
                        <a:lumMod val="75000"/>
                      </a:schemeClr>
                    </a:solidFill>
                  </a:tcPr>
                </a:tc>
                <a:tc vMerge="1">
                  <a:txBody>
                    <a:bodyPr/>
                    <a:lstStyle/>
                    <a:p>
                      <a:endParaRPr lang="fr-FR"/>
                    </a:p>
                  </a:txBody>
                  <a:tcPr/>
                </a:tc>
                <a:tc>
                  <a:txBody>
                    <a:bodyPr/>
                    <a:lstStyle/>
                    <a:p>
                      <a:pPr>
                        <a:lnSpc>
                          <a:spcPct val="150000"/>
                        </a:lnSpc>
                      </a:pPr>
                      <a:r>
                        <a:rPr lang="fr-FR" sz="2200" b="1" dirty="0">
                          <a:solidFill>
                            <a:schemeClr val="bg1">
                              <a:lumMod val="75000"/>
                            </a:schemeClr>
                          </a:solidFill>
                          <a:latin typeface="Verdana" panose="020B0604030504040204" pitchFamily="34" charset="0"/>
                          <a:ea typeface="Verdana" panose="020B0604030504040204" pitchFamily="34" charset="0"/>
                          <a:cs typeface="Verdana" panose="020B0604030504040204" pitchFamily="34" charset="0"/>
                        </a:rPr>
                        <a:t>Compétence</a:t>
                      </a:r>
                    </a:p>
                  </a:txBody>
                  <a:tcPr marL="68580" marR="68580" marT="34290" marB="34290" anchor="ctr">
                    <a:solidFill>
                      <a:srgbClr val="FFFF66"/>
                    </a:solidFill>
                  </a:tcPr>
                </a:tc>
                <a:extLst>
                  <a:ext uri="{0D108BD9-81ED-4DB2-BD59-A6C34878D82A}">
                    <a16:rowId xmlns:a16="http://schemas.microsoft.com/office/drawing/2014/main" val="10004"/>
                  </a:ext>
                </a:extLst>
              </a:tr>
              <a:tr h="1800605">
                <a:tc>
                  <a:txBody>
                    <a:bodyPr/>
                    <a:lstStyle/>
                    <a:p>
                      <a:pPr>
                        <a:lnSpc>
                          <a:spcPct val="150000"/>
                        </a:lnSpc>
                      </a:pPr>
                      <a:r>
                        <a:rPr lang="fr-FR" sz="2200" dirty="0">
                          <a:solidFill>
                            <a:schemeClr val="tx1"/>
                          </a:solidFill>
                          <a:latin typeface="Verdana" panose="020B0604030504040204" pitchFamily="34" charset="0"/>
                          <a:ea typeface="Verdana" panose="020B0604030504040204" pitchFamily="34" charset="0"/>
                          <a:cs typeface="Verdana" panose="020B0604030504040204" pitchFamily="34" charset="0"/>
                        </a:rPr>
                        <a:t>Aux exigences spécifiées par des référentiels</a:t>
                      </a:r>
                    </a:p>
                  </a:txBody>
                  <a:tcPr marL="68580" marR="68580" marT="34290" marB="34290">
                    <a:solidFill>
                      <a:schemeClr val="bg1">
                        <a:lumMod val="75000"/>
                      </a:schemeClr>
                    </a:solidFill>
                  </a:tcPr>
                </a:tc>
                <a:tc vMerge="1">
                  <a:txBody>
                    <a:bodyPr/>
                    <a:lstStyle/>
                    <a:p>
                      <a:endParaRPr lang="fr-F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fr-FR" sz="2200" dirty="0">
                          <a:solidFill>
                            <a:schemeClr val="bg1">
                              <a:lumMod val="75000"/>
                            </a:schemeClr>
                          </a:solidFill>
                          <a:latin typeface="Verdana" panose="020B0604030504040204" pitchFamily="34" charset="0"/>
                          <a:ea typeface="Verdana" panose="020B0604030504040204" pitchFamily="34" charset="0"/>
                          <a:cs typeface="Verdana" panose="020B0604030504040204" pitchFamily="34" charset="0"/>
                        </a:rPr>
                        <a:t>Pour effectuer des tâches spécifiques définies des programmes d’accréditation</a:t>
                      </a:r>
                    </a:p>
                  </a:txBody>
                  <a:tcPr marL="68580" marR="68580" marT="34290" marB="34290">
                    <a:solidFill>
                      <a:srgbClr val="FFFF66"/>
                    </a:solidFill>
                  </a:tcPr>
                </a:tc>
                <a:extLst>
                  <a:ext uri="{0D108BD9-81ED-4DB2-BD59-A6C34878D82A}">
                    <a16:rowId xmlns:a16="http://schemas.microsoft.com/office/drawing/2014/main" val="10005"/>
                  </a:ext>
                </a:extLst>
              </a:tr>
            </a:tbl>
          </a:graphicData>
        </a:graphic>
      </p:graphicFrame>
      <p:sp>
        <p:nvSpPr>
          <p:cNvPr id="76803" name="Rectangle 2"/>
          <p:cNvSpPr>
            <a:spLocks noChangeArrowheads="1"/>
          </p:cNvSpPr>
          <p:nvPr/>
        </p:nvSpPr>
        <p:spPr bwMode="auto">
          <a:xfrm>
            <a:off x="206061" y="200641"/>
            <a:ext cx="8394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CERTIFICATION    &amp;    ACCREDITATION</a:t>
            </a:r>
          </a:p>
        </p:txBody>
      </p:sp>
    </p:spTree>
    <p:extLst>
      <p:ext uri="{BB962C8B-B14F-4D97-AF65-F5344CB8AC3E}">
        <p14:creationId xmlns:p14="http://schemas.microsoft.com/office/powerpoint/2010/main" val="644754389"/>
      </p:ext>
    </p:extLst>
  </p:cSld>
  <p:clrMapOvr>
    <a:masterClrMapping/>
  </p:clrMapOvr>
  <p:transition>
    <p:split orient="vert" dir="in"/>
  </p:transition>
</p:sld>
</file>

<file path=ppt/slides/slide2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218940" y="964408"/>
            <a:ext cx="8809149" cy="2149853"/>
          </a:xfrm>
          <a:prstGeom prst="rect">
            <a:avLst/>
          </a:prstGeom>
          <a:noFill/>
          <a:ln w="9525">
            <a:noFill/>
            <a:miter lim="800000"/>
            <a:headEnd/>
            <a:tailEnd/>
          </a:ln>
          <a:effectLst/>
        </p:spPr>
        <p:txBody>
          <a:bodyPr lIns="69056" tIns="34529" rIns="69056" bIns="34529"/>
          <a:lstStyle/>
          <a:p>
            <a:pPr marL="257175" marR="0" lvl="0" indent="-257175" algn="just" defTabSz="914400" rtl="0" eaLnBrk="1" fontAlgn="auto" latinLnBrk="0" hangingPunct="1">
              <a:lnSpc>
                <a:spcPct val="0"/>
              </a:lnSpc>
              <a:spcBef>
                <a:spcPct val="20000"/>
              </a:spcBef>
              <a:spcAft>
                <a:spcPts val="0"/>
              </a:spcAft>
              <a:buClr>
                <a:srgbClr val="FFCC00"/>
              </a:buClr>
              <a:buSzTx/>
              <a:buFontTx/>
              <a:buNone/>
              <a:tabLst/>
              <a:defRPr/>
            </a:pPr>
            <a:endParaRPr kumimoji="0" lang="fr-FR" sz="600" b="0" i="0" u="none" strike="noStrike" kern="1200" cap="none" spc="0" normalizeH="0" baseline="0" noProof="0" dirty="0">
              <a:ln>
                <a:noFill/>
              </a:ln>
              <a:solidFill>
                <a:srgbClr val="E5E5FF">
                  <a:lumMod val="25000"/>
                </a:srgbClr>
              </a:solidFill>
              <a:effectLst>
                <a:outerShdw blurRad="38100" dist="38100" dir="2700000" algn="tl">
                  <a:srgbClr val="000000"/>
                </a:outerShdw>
              </a:effectLst>
              <a:uLnTx/>
              <a:uFillTx/>
              <a:latin typeface="Comic Sans MS" pitchFamily="66" charset="0"/>
              <a:ea typeface="+mn-ea"/>
              <a:cs typeface="Arial" panose="020B0604020202020204" pitchFamily="34" charset="0"/>
            </a:endParaRPr>
          </a:p>
          <a:p>
            <a:pPr marL="257175" marR="0" lvl="0" indent="-257175" algn="just" defTabSz="914400" rtl="0" eaLnBrk="1" fontAlgn="auto" latinLnBrk="0" hangingPunct="1">
              <a:lnSpc>
                <a:spcPct val="200000"/>
              </a:lnSpc>
              <a:spcBef>
                <a:spcPts val="0"/>
              </a:spcBef>
              <a:spcAft>
                <a:spcPts val="0"/>
              </a:spcAft>
              <a:buClr>
                <a:srgbClr val="FFCC00"/>
              </a:buClr>
              <a:buSzTx/>
              <a:buFontTx/>
              <a:buNone/>
              <a:tabLst/>
              <a:defRPr/>
            </a:pP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Ensemble de l’organisation, des procédures, des processus et des moyens nécessaires pour mettre en œuvre le management de la qualité.</a:t>
            </a:r>
          </a:p>
          <a:p>
            <a:pPr marL="257175" marR="0" lvl="0" indent="-257175" algn="l" defTabSz="914400" rtl="0" eaLnBrk="1" fontAlgn="auto" latinLnBrk="0" hangingPunct="1">
              <a:lnSpc>
                <a:spcPct val="200000"/>
              </a:lnSpc>
              <a:spcBef>
                <a:spcPts val="0"/>
              </a:spcBef>
              <a:spcAft>
                <a:spcPts val="0"/>
              </a:spcAft>
              <a:buClr>
                <a:srgbClr val="FFCC00"/>
              </a:buClr>
              <a:buSzTx/>
              <a:buFontTx/>
              <a:buNone/>
              <a:tabLst/>
              <a:defRPr/>
            </a:pPr>
            <a:endPar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endParaRPr>
          </a:p>
          <a:p>
            <a:pPr marL="257175" marR="0" lvl="0" indent="-257175" algn="l" defTabSz="914400" rtl="0" eaLnBrk="1" fontAlgn="auto" latinLnBrk="0" hangingPunct="1">
              <a:lnSpc>
                <a:spcPct val="150000"/>
              </a:lnSpc>
              <a:spcBef>
                <a:spcPts val="0"/>
              </a:spcBef>
              <a:spcAft>
                <a:spcPts val="0"/>
              </a:spcAft>
              <a:buClr>
                <a:srgbClr val="FFCC00"/>
              </a:buClr>
              <a:buSzTx/>
              <a:buFontTx/>
              <a:buNone/>
              <a:tabLst/>
              <a:defRPr/>
            </a:pPr>
            <a:endParaRPr kumimoji="0" lang="fr-FR" sz="195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 name="Rectangle 1">
            <a:extLst>
              <a:ext uri="{FF2B5EF4-FFF2-40B4-BE49-F238E27FC236}">
                <a16:creationId xmlns:a16="http://schemas.microsoft.com/office/drawing/2014/main" id="{AAB5F88D-BA0F-4FC8-8A24-CDE826B7A9F0}"/>
              </a:ext>
            </a:extLst>
          </p:cNvPr>
          <p:cNvSpPr>
            <a:spLocks noChangeArrowheads="1"/>
          </p:cNvSpPr>
          <p:nvPr/>
        </p:nvSpPr>
        <p:spPr bwMode="auto">
          <a:xfrm>
            <a:off x="2006798" y="314006"/>
            <a:ext cx="5130404" cy="46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10000"/>
              </a:lnSpc>
              <a:spcBef>
                <a:spcPct val="20000"/>
              </a:spcBef>
              <a:spcAft>
                <a:spcPct val="0"/>
              </a:spcAft>
              <a:buClr>
                <a:srgbClr val="FFFF00"/>
              </a:buClr>
              <a:buSzPct val="80000"/>
              <a:buFontTx/>
              <a:buNone/>
              <a:tabLst/>
              <a:defRPr/>
            </a:pPr>
            <a:r>
              <a:rPr kumimoji="0" 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SYSTÈME QUALITÉ</a:t>
            </a:r>
            <a:endParaRPr kumimoji="0" lang="fr-BE" alt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 name="Rectangle 1">
            <a:extLst>
              <a:ext uri="{FF2B5EF4-FFF2-40B4-BE49-F238E27FC236}">
                <a16:creationId xmlns:a16="http://schemas.microsoft.com/office/drawing/2014/main" id="{4CF7236C-687C-4A44-84A5-A88316F216F7}"/>
              </a:ext>
            </a:extLst>
          </p:cNvPr>
          <p:cNvSpPr>
            <a:spLocks noChangeArrowheads="1"/>
          </p:cNvSpPr>
          <p:nvPr/>
        </p:nvSpPr>
        <p:spPr bwMode="auto">
          <a:xfrm>
            <a:off x="1291634" y="3743740"/>
            <a:ext cx="6560732" cy="46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10000"/>
              </a:lnSpc>
              <a:spcBef>
                <a:spcPct val="20000"/>
              </a:spcBef>
              <a:spcAft>
                <a:spcPct val="0"/>
              </a:spcAft>
              <a:buClr>
                <a:srgbClr val="FFFF00"/>
              </a:buClr>
              <a:buSzPct val="80000"/>
              <a:buFontTx/>
              <a:buNone/>
              <a:tabLst/>
              <a:defRPr/>
            </a:pPr>
            <a:r>
              <a:rPr kumimoji="0" 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MANAGEMENT DE LA QUALITÉ</a:t>
            </a:r>
            <a:endParaRPr kumimoji="0" lang="fr-BE" alt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id="{EC65ECCF-7B92-43DA-BA78-F9EB1CDF2AEB}"/>
              </a:ext>
            </a:extLst>
          </p:cNvPr>
          <p:cNvSpPr/>
          <p:nvPr/>
        </p:nvSpPr>
        <p:spPr>
          <a:xfrm>
            <a:off x="530087" y="4676866"/>
            <a:ext cx="7924800" cy="1125629"/>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Activités coordonnées permettant d’orienter et de contrôler un organisme en matière de qualité</a:t>
            </a:r>
          </a:p>
        </p:txBody>
      </p:sp>
    </p:spTree>
    <p:extLst>
      <p:ext uri="{BB962C8B-B14F-4D97-AF65-F5344CB8AC3E}">
        <p14:creationId xmlns:p14="http://schemas.microsoft.com/office/powerpoint/2010/main" val="2287923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7042" name="Rectangle 2"/>
          <p:cNvSpPr>
            <a:spLocks noChangeArrowheads="1"/>
          </p:cNvSpPr>
          <p:nvPr/>
        </p:nvSpPr>
        <p:spPr bwMode="auto">
          <a:xfrm>
            <a:off x="1303736" y="1214439"/>
            <a:ext cx="6482953" cy="1188244"/>
          </a:xfrm>
          <a:prstGeom prst="rect">
            <a:avLst/>
          </a:prstGeom>
          <a:noFill/>
          <a:ln w="9525">
            <a:noFill/>
            <a:miter lim="800000"/>
            <a:headEnd/>
            <a:tailEnd/>
          </a:ln>
          <a:effectLst/>
        </p:spPr>
        <p:txBody>
          <a:bodyPr lIns="69056" tIns="34529" rIns="69056" bIns="34529"/>
          <a:lstStyle/>
          <a:p>
            <a:pPr marL="257175" marR="0" lvl="0" indent="-257175" algn="just" defTabSz="914400" rtl="0" eaLnBrk="1" fontAlgn="auto" latinLnBrk="0" hangingPunct="1">
              <a:lnSpc>
                <a:spcPct val="0"/>
              </a:lnSpc>
              <a:spcBef>
                <a:spcPct val="20000"/>
              </a:spcBef>
              <a:spcAft>
                <a:spcPts val="0"/>
              </a:spcAft>
              <a:buClr>
                <a:srgbClr val="FFCC00"/>
              </a:buClr>
              <a:buSzTx/>
              <a:buFontTx/>
              <a:buNone/>
              <a:tabLst/>
              <a:defRPr/>
            </a:pPr>
            <a:endParaRPr kumimoji="0" lang="fr-FR" sz="1800" b="0" i="0" u="none" strike="noStrike" kern="1200" cap="none" spc="0" normalizeH="0" baseline="0" noProof="0" dirty="0">
              <a:ln>
                <a:noFill/>
              </a:ln>
              <a:solidFill>
                <a:srgbClr val="E5E5FF">
                  <a:lumMod val="25000"/>
                </a:srgbClr>
              </a:solidFill>
              <a:effectLst>
                <a:outerShdw blurRad="38100" dist="38100" dir="2700000" algn="tl">
                  <a:srgbClr val="000000"/>
                </a:outerShdw>
              </a:effectLst>
              <a:uLnTx/>
              <a:uFillTx/>
              <a:latin typeface="Comic Sans MS" pitchFamily="66" charset="0"/>
              <a:ea typeface="+mn-ea"/>
              <a:cs typeface="Arial" panose="020B0604020202020204" pitchFamily="34" charset="0"/>
            </a:endParaRPr>
          </a:p>
        </p:txBody>
      </p:sp>
      <p:sp>
        <p:nvSpPr>
          <p:cNvPr id="87043" name="Rectangle 3"/>
          <p:cNvSpPr>
            <a:spLocks noChangeArrowheads="1"/>
          </p:cNvSpPr>
          <p:nvPr/>
        </p:nvSpPr>
        <p:spPr bwMode="auto">
          <a:xfrm>
            <a:off x="218941" y="1225153"/>
            <a:ext cx="8603087" cy="1690325"/>
          </a:xfrm>
          <a:prstGeom prst="rect">
            <a:avLst/>
          </a:prstGeom>
          <a:noFill/>
          <a:ln w="9525">
            <a:noFill/>
            <a:miter lim="800000"/>
            <a:headEnd/>
            <a:tailEnd/>
          </a:ln>
          <a:effectLst/>
        </p:spPr>
        <p:txBody>
          <a:bodyPr lIns="69056" tIns="34529" rIns="69056" bIns="34529"/>
          <a:lstStyle/>
          <a:p>
            <a:pPr marL="257175" marR="0" lvl="0" indent="-257175" algn="just" defTabSz="914400" rtl="0" eaLnBrk="1" fontAlgn="auto" latinLnBrk="0" hangingPunct="1">
              <a:lnSpc>
                <a:spcPct val="0"/>
              </a:lnSpc>
              <a:spcBef>
                <a:spcPct val="20000"/>
              </a:spcBef>
              <a:spcAft>
                <a:spcPts val="0"/>
              </a:spcAft>
              <a:buClr>
                <a:srgbClr val="FFCC00"/>
              </a:buClr>
              <a:buSzTx/>
              <a:buFontTx/>
              <a:buNone/>
              <a:tabLst/>
              <a:defRPr/>
            </a:pPr>
            <a:endParaRPr kumimoji="0" lang="fr-FR" sz="1800" b="0" i="0" u="none" strike="noStrike" kern="1200" cap="none" spc="0" normalizeH="0" baseline="0" noProof="0" dirty="0">
              <a:ln>
                <a:noFill/>
              </a:ln>
              <a:solidFill>
                <a:srgbClr val="E5E5FF">
                  <a:lumMod val="25000"/>
                </a:srgbClr>
              </a:solidFill>
              <a:effectLst>
                <a:outerShdw blurRad="38100" dist="38100" dir="2700000" algn="tl">
                  <a:srgbClr val="000000"/>
                </a:outerShdw>
              </a:effectLst>
              <a:uLnTx/>
              <a:uFillTx/>
              <a:latin typeface="Comic Sans MS" pitchFamily="66" charset="0"/>
              <a:ea typeface="+mn-ea"/>
              <a:cs typeface="Arial" panose="020B0604020202020204" pitchFamily="34" charset="0"/>
            </a:endParaRPr>
          </a:p>
          <a:p>
            <a:pPr marL="257175" marR="0" lvl="0" indent="-257175" algn="l" defTabSz="914400" rtl="0" eaLnBrk="1" fontAlgn="auto" latinLnBrk="0" hangingPunct="1">
              <a:lnSpc>
                <a:spcPct val="200000"/>
              </a:lnSpc>
              <a:spcBef>
                <a:spcPts val="0"/>
              </a:spcBef>
              <a:spcAft>
                <a:spcPts val="0"/>
              </a:spcAft>
              <a:buClr>
                <a:srgbClr val="FFCC00"/>
              </a:buClr>
              <a:buSzTx/>
              <a:buFontTx/>
              <a:buNone/>
              <a:tabLst/>
              <a:defRPr/>
            </a:pP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Système de management permettant d’orienter et de contrôler un organisme en matière de qualité</a:t>
            </a:r>
          </a:p>
          <a:p>
            <a:pPr marL="257175" marR="0" lvl="0" indent="-257175" algn="l" defTabSz="914400" rtl="0" eaLnBrk="1" fontAlgn="auto" latinLnBrk="0" hangingPunct="1">
              <a:lnSpc>
                <a:spcPct val="200000"/>
              </a:lnSpc>
              <a:spcBef>
                <a:spcPts val="0"/>
              </a:spcBef>
              <a:spcAft>
                <a:spcPts val="0"/>
              </a:spcAft>
              <a:buClr>
                <a:srgbClr val="FFCC00"/>
              </a:buClr>
              <a:buSzTx/>
              <a:buFontTx/>
              <a:buNone/>
              <a:tabLst/>
              <a:defRPr/>
            </a:pPr>
            <a:endParaRPr kumimoji="0" lang="fr-FR" sz="18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endParaRPr>
          </a:p>
          <a:p>
            <a:pPr marL="257175" marR="0" lvl="0" indent="-257175" algn="l" defTabSz="914400" rtl="0" eaLnBrk="1" fontAlgn="auto" latinLnBrk="0" hangingPunct="1">
              <a:lnSpc>
                <a:spcPct val="100000"/>
              </a:lnSpc>
              <a:spcBef>
                <a:spcPct val="20000"/>
              </a:spcBef>
              <a:spcAft>
                <a:spcPts val="0"/>
              </a:spcAft>
              <a:buClr>
                <a:srgbClr val="FFCC00"/>
              </a:buClr>
              <a:buSzTx/>
              <a:buFontTx/>
              <a:buNone/>
              <a:tabLst/>
              <a:defRPr/>
            </a:pPr>
            <a:endParaRPr kumimoji="0" lang="fr-FR" sz="1800" b="0" i="1" u="sng" strike="noStrike" kern="1200" cap="none" spc="0" normalizeH="0" baseline="0" noProof="0" dirty="0">
              <a:ln>
                <a:noFill/>
              </a:ln>
              <a:solidFill>
                <a:srgbClr val="E5E5FF">
                  <a:lumMod val="25000"/>
                </a:srgbClr>
              </a:solidFill>
              <a:effectLst/>
              <a:uLnTx/>
              <a:uFillTx/>
              <a:latin typeface="Comic Sans MS" pitchFamily="66" charset="0"/>
              <a:ea typeface="+mn-ea"/>
              <a:cs typeface="Arial" panose="020B0604020202020204" pitchFamily="34" charset="0"/>
            </a:endParaRPr>
          </a:p>
        </p:txBody>
      </p:sp>
      <p:sp>
        <p:nvSpPr>
          <p:cNvPr id="4" name="Rectangle 1">
            <a:extLst>
              <a:ext uri="{FF2B5EF4-FFF2-40B4-BE49-F238E27FC236}">
                <a16:creationId xmlns:a16="http://schemas.microsoft.com/office/drawing/2014/main" id="{1323CDD8-6352-4EC8-A74A-BB8B74259DCB}"/>
              </a:ext>
            </a:extLst>
          </p:cNvPr>
          <p:cNvSpPr>
            <a:spLocks noChangeArrowheads="1"/>
          </p:cNvSpPr>
          <p:nvPr/>
        </p:nvSpPr>
        <p:spPr bwMode="auto">
          <a:xfrm>
            <a:off x="0" y="425694"/>
            <a:ext cx="9144000" cy="46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just" defTabSz="914400" rtl="0" eaLnBrk="1" fontAlgn="base" latinLnBrk="0" hangingPunct="1">
              <a:lnSpc>
                <a:spcPct val="110000"/>
              </a:lnSpc>
              <a:spcBef>
                <a:spcPct val="20000"/>
              </a:spcBef>
              <a:spcAft>
                <a:spcPct val="0"/>
              </a:spcAft>
              <a:buClr>
                <a:srgbClr val="FFFF00"/>
              </a:buClr>
              <a:buSzPct val="80000"/>
              <a:buFontTx/>
              <a:buNone/>
              <a:tabLst/>
              <a:defRPr/>
            </a:pPr>
            <a:r>
              <a:rPr kumimoji="0" 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SYSTÈME DE MANAGEMENT DE LA QUALITÉ (SMQ)</a:t>
            </a:r>
            <a:endParaRPr kumimoji="0" lang="fr-BE" alt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id="{03071839-3AF9-4381-824B-7C2F6D095084}"/>
              </a:ext>
            </a:extLst>
          </p:cNvPr>
          <p:cNvSpPr/>
          <p:nvPr/>
        </p:nvSpPr>
        <p:spPr>
          <a:xfrm>
            <a:off x="218941" y="4041657"/>
            <a:ext cx="8603087" cy="1448795"/>
          </a:xfrm>
          <a:prstGeom prst="rect">
            <a:avLst/>
          </a:prstGeom>
        </p:spPr>
        <p:txBody>
          <a:bodyPr wrap="square">
            <a:spAutoFit/>
          </a:bodyPr>
          <a:lstStyle/>
          <a:p>
            <a:pPr marL="257175" marR="0" lvl="0" indent="-257175" algn="just" defTabSz="914400" rtl="0" eaLnBrk="1" fontAlgn="auto" latinLnBrk="0" hangingPunct="1">
              <a:lnSpc>
                <a:spcPct val="200000"/>
              </a:lnSpc>
              <a:spcBef>
                <a:spcPts val="0"/>
              </a:spcBef>
              <a:spcAft>
                <a:spcPts val="0"/>
              </a:spcAft>
              <a:buClr>
                <a:srgbClr val="FFCC00"/>
              </a:buClr>
              <a:buSzTx/>
              <a:buFontTx/>
              <a:buNone/>
              <a:tabLst/>
              <a:defRPr/>
            </a:pP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Vérification du produit ou d’un service par rapport aux spécifications de référence</a:t>
            </a:r>
          </a:p>
        </p:txBody>
      </p:sp>
      <p:sp>
        <p:nvSpPr>
          <p:cNvPr id="6" name="Rectangle 1">
            <a:extLst>
              <a:ext uri="{FF2B5EF4-FFF2-40B4-BE49-F238E27FC236}">
                <a16:creationId xmlns:a16="http://schemas.microsoft.com/office/drawing/2014/main" id="{E8C8BD29-7EBB-4C64-857B-5798709CAAC4}"/>
              </a:ext>
            </a:extLst>
          </p:cNvPr>
          <p:cNvSpPr>
            <a:spLocks noChangeArrowheads="1"/>
          </p:cNvSpPr>
          <p:nvPr/>
        </p:nvSpPr>
        <p:spPr bwMode="auto">
          <a:xfrm>
            <a:off x="1616765" y="3519398"/>
            <a:ext cx="4572000" cy="46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10000"/>
              </a:lnSpc>
              <a:spcBef>
                <a:spcPct val="20000"/>
              </a:spcBef>
              <a:spcAft>
                <a:spcPct val="0"/>
              </a:spcAft>
              <a:buClr>
                <a:srgbClr val="FFFF00"/>
              </a:buClr>
              <a:buSzPct val="80000"/>
              <a:buFontTx/>
              <a:buNone/>
              <a:tabLst/>
              <a:defRPr/>
            </a:pPr>
            <a:r>
              <a:rPr kumimoji="0" 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CONTRÔLE QUALITÉ</a:t>
            </a:r>
            <a:endParaRPr kumimoji="0" lang="fr-BE" alt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333392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270456" y="765624"/>
            <a:ext cx="8603087" cy="178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056" tIns="34529" rIns="69056" bIns="34529"/>
          <a:lstStyle>
            <a:lvl1pPr marL="342900" indent="-342900">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342900" marR="0" lvl="0" indent="-342900" algn="just" defTabSz="914400" rtl="0" eaLnBrk="1" fontAlgn="base" latinLnBrk="0" hangingPunct="1">
              <a:lnSpc>
                <a:spcPct val="150000"/>
              </a:lnSpc>
              <a:spcBef>
                <a:spcPct val="0"/>
              </a:spcBef>
              <a:spcAft>
                <a:spcPct val="0"/>
              </a:spcAft>
              <a:buClr>
                <a:srgbClr val="FFCC00"/>
              </a:buClr>
              <a:buSzTx/>
              <a:buFontTx/>
              <a:buNone/>
              <a:tabLst/>
              <a:defRPr/>
            </a:pP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Partie du management de la qualité visant à donner confiance en ce que les exigences pour la qualité seront satisfaites</a:t>
            </a:r>
          </a:p>
          <a:p>
            <a:pPr marL="342900" marR="0" lvl="0" indent="-342900" algn="just" defTabSz="914400" rtl="0" eaLnBrk="1" fontAlgn="base" latinLnBrk="0" hangingPunct="1">
              <a:lnSpc>
                <a:spcPct val="200000"/>
              </a:lnSpc>
              <a:spcBef>
                <a:spcPct val="0"/>
              </a:spcBef>
              <a:spcAft>
                <a:spcPct val="0"/>
              </a:spcAft>
              <a:buClr>
                <a:srgbClr val="FFCC00"/>
              </a:buClr>
              <a:buSzTx/>
              <a:buFontTx/>
              <a:buNone/>
              <a:tabLst/>
              <a:defRPr/>
            </a:pPr>
            <a:endParaRPr kumimoji="0" lang="fr-FR" altLang="fr-FR" sz="1800" b="0"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endParaRPr>
          </a:p>
          <a:p>
            <a:pPr marL="342900" marR="0" lvl="0" indent="-342900" algn="l" defTabSz="914400" rtl="0" eaLnBrk="1" fontAlgn="base" latinLnBrk="0" hangingPunct="1">
              <a:lnSpc>
                <a:spcPct val="150000"/>
              </a:lnSpc>
              <a:spcBef>
                <a:spcPct val="0"/>
              </a:spcBef>
              <a:spcAft>
                <a:spcPct val="0"/>
              </a:spcAft>
              <a:buClr>
                <a:srgbClr val="FFCC00"/>
              </a:buClr>
              <a:buSzTx/>
              <a:buFont typeface="Wingdings" panose="05000000000000000000" pitchFamily="2" charset="2"/>
              <a:buNone/>
              <a:tabLst/>
              <a:defRPr/>
            </a:pPr>
            <a:endParaRPr kumimoji="0" lang="fr-FR" altLang="fr-FR" sz="195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 name="Rectangle 2"/>
          <p:cNvSpPr>
            <a:spLocks noChangeArrowheads="1"/>
          </p:cNvSpPr>
          <p:nvPr/>
        </p:nvSpPr>
        <p:spPr bwMode="auto">
          <a:xfrm>
            <a:off x="1183481" y="3105150"/>
            <a:ext cx="6372225" cy="2106216"/>
          </a:xfrm>
          <a:prstGeom prst="rect">
            <a:avLst/>
          </a:prstGeom>
          <a:noFill/>
          <a:ln w="9525">
            <a:noFill/>
            <a:miter lim="800000"/>
            <a:headEnd/>
            <a:tailEnd/>
          </a:ln>
          <a:effectLst/>
        </p:spPr>
        <p:txBody>
          <a:bodyPr lIns="69056" tIns="34529" rIns="69056" bIns="34529"/>
          <a:lstStyle/>
          <a:p>
            <a:pPr marL="257175" marR="0" lvl="0" indent="-257175" algn="l" defTabSz="914400" rtl="0" eaLnBrk="1" fontAlgn="auto" latinLnBrk="0" hangingPunct="1">
              <a:lnSpc>
                <a:spcPct val="100000"/>
              </a:lnSpc>
              <a:spcBef>
                <a:spcPct val="20000"/>
              </a:spcBef>
              <a:spcAft>
                <a:spcPts val="0"/>
              </a:spcAft>
              <a:buClr>
                <a:srgbClr val="FFCC00"/>
              </a:buClr>
              <a:buSzTx/>
              <a:buFontTx/>
              <a:buNone/>
              <a:tabLst/>
              <a:defRPr/>
            </a:pPr>
            <a:endParaRPr kumimoji="0" lang="fr-FR" sz="1800" b="0" i="1" u="none" strike="noStrike" kern="1200" cap="none" spc="0" normalizeH="0" baseline="0" noProof="0" dirty="0">
              <a:ln>
                <a:noFill/>
              </a:ln>
              <a:solidFill>
                <a:srgbClr val="E5E5FF">
                  <a:lumMod val="25000"/>
                </a:srgbClr>
              </a:solidFill>
              <a:effectLst/>
              <a:uLnTx/>
              <a:uFillTx/>
              <a:latin typeface="Comic Sans MS" pitchFamily="66" charset="0"/>
              <a:ea typeface="+mn-ea"/>
              <a:cs typeface="Arial" panose="020B0604020202020204" pitchFamily="34" charset="0"/>
            </a:endParaRPr>
          </a:p>
        </p:txBody>
      </p:sp>
      <p:sp>
        <p:nvSpPr>
          <p:cNvPr id="6" name="Rectangle 1">
            <a:extLst>
              <a:ext uri="{FF2B5EF4-FFF2-40B4-BE49-F238E27FC236}">
                <a16:creationId xmlns:a16="http://schemas.microsoft.com/office/drawing/2014/main" id="{BFF63C34-F7AB-40D3-AD4A-3CF25580714A}"/>
              </a:ext>
            </a:extLst>
          </p:cNvPr>
          <p:cNvSpPr>
            <a:spLocks noChangeArrowheads="1"/>
          </p:cNvSpPr>
          <p:nvPr/>
        </p:nvSpPr>
        <p:spPr bwMode="auto">
          <a:xfrm>
            <a:off x="1815547" y="243365"/>
            <a:ext cx="4572000" cy="46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10000"/>
              </a:lnSpc>
              <a:spcBef>
                <a:spcPct val="20000"/>
              </a:spcBef>
              <a:spcAft>
                <a:spcPct val="0"/>
              </a:spcAft>
              <a:buClr>
                <a:srgbClr val="FFFF00"/>
              </a:buClr>
              <a:buSzPct val="80000"/>
              <a:buFontTx/>
              <a:buNone/>
              <a:tabLst/>
              <a:defRPr/>
            </a:pPr>
            <a:r>
              <a:rPr kumimoji="0" 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ASSURANCE QUALITÉ</a:t>
            </a:r>
            <a:endParaRPr kumimoji="0" lang="fr-BE" alt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 name="Rectangle 1">
            <a:extLst>
              <a:ext uri="{FF2B5EF4-FFF2-40B4-BE49-F238E27FC236}">
                <a16:creationId xmlns:a16="http://schemas.microsoft.com/office/drawing/2014/main" id="{0816426B-730A-48A5-9A59-0EB5B1F0CA01}"/>
              </a:ext>
            </a:extLst>
          </p:cNvPr>
          <p:cNvSpPr>
            <a:spLocks noChangeArrowheads="1"/>
          </p:cNvSpPr>
          <p:nvPr/>
        </p:nvSpPr>
        <p:spPr bwMode="auto">
          <a:xfrm>
            <a:off x="1815547" y="2844020"/>
            <a:ext cx="4572000" cy="46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10000"/>
              </a:lnSpc>
              <a:spcBef>
                <a:spcPct val="20000"/>
              </a:spcBef>
              <a:spcAft>
                <a:spcPct val="0"/>
              </a:spcAft>
              <a:buClr>
                <a:srgbClr val="FFFF00"/>
              </a:buClr>
              <a:buSzPct val="80000"/>
              <a:buFontTx/>
              <a:buNone/>
              <a:tabLst/>
              <a:defRPr/>
            </a:pPr>
            <a:r>
              <a:rPr kumimoji="0" 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CONFORMITE</a:t>
            </a:r>
            <a:endParaRPr kumimoji="0" lang="fr-BE" alt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id="{A5A94A7E-1419-48A2-8DCC-4170C1258106}"/>
              </a:ext>
            </a:extLst>
          </p:cNvPr>
          <p:cNvSpPr/>
          <p:nvPr/>
        </p:nvSpPr>
        <p:spPr>
          <a:xfrm>
            <a:off x="1815547" y="3379882"/>
            <a:ext cx="4572000" cy="571631"/>
          </a:xfrm>
          <a:prstGeom prst="rect">
            <a:avLst/>
          </a:prstGeom>
        </p:spPr>
        <p:txBody>
          <a:bodyPr>
            <a:spAutoFit/>
          </a:bodyPr>
          <a:lstStyle/>
          <a:p>
            <a:pPr marL="0" marR="0" lvl="0" indent="0" algn="l" defTabSz="914400" rtl="0" eaLnBrk="1" fontAlgn="base" latinLnBrk="0" hangingPunct="1">
              <a:lnSpc>
                <a:spcPct val="150000"/>
              </a:lnSpc>
              <a:spcBef>
                <a:spcPct val="0"/>
              </a:spcBef>
              <a:spcAft>
                <a:spcPct val="0"/>
              </a:spcAft>
              <a:buClr>
                <a:srgbClr val="FFCC00"/>
              </a:buClr>
              <a:buSzTx/>
              <a:buFontTx/>
              <a:buNone/>
              <a:tabLst/>
              <a:defRPr/>
            </a:pP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Satisfaction d’une exigence</a:t>
            </a:r>
          </a:p>
        </p:txBody>
      </p:sp>
      <p:sp>
        <p:nvSpPr>
          <p:cNvPr id="3" name="Rectangle 2">
            <a:extLst>
              <a:ext uri="{FF2B5EF4-FFF2-40B4-BE49-F238E27FC236}">
                <a16:creationId xmlns:a16="http://schemas.microsoft.com/office/drawing/2014/main" id="{9EADE9D6-A4C6-4F8F-AA64-8867D0699A0A}"/>
              </a:ext>
            </a:extLst>
          </p:cNvPr>
          <p:cNvSpPr/>
          <p:nvPr/>
        </p:nvSpPr>
        <p:spPr>
          <a:xfrm>
            <a:off x="1490869" y="5336008"/>
            <a:ext cx="5731566" cy="571631"/>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
                <a:srgbClr val="FFCC00"/>
              </a:buClr>
              <a:buSzTx/>
              <a:buFontTx/>
              <a:buNone/>
              <a:tabLst/>
              <a:defRPr/>
            </a:pP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Non-satisfaction d’une exigence</a:t>
            </a:r>
          </a:p>
        </p:txBody>
      </p:sp>
      <p:sp>
        <p:nvSpPr>
          <p:cNvPr id="8" name="Rectangle 1">
            <a:extLst>
              <a:ext uri="{FF2B5EF4-FFF2-40B4-BE49-F238E27FC236}">
                <a16:creationId xmlns:a16="http://schemas.microsoft.com/office/drawing/2014/main" id="{7CBCD2D1-51A0-4C3B-B994-CCA448247FF6}"/>
              </a:ext>
            </a:extLst>
          </p:cNvPr>
          <p:cNvSpPr>
            <a:spLocks noChangeArrowheads="1"/>
          </p:cNvSpPr>
          <p:nvPr/>
        </p:nvSpPr>
        <p:spPr bwMode="auto">
          <a:xfrm>
            <a:off x="1921565" y="4813749"/>
            <a:ext cx="4572000" cy="46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10000"/>
              </a:lnSpc>
              <a:spcBef>
                <a:spcPct val="20000"/>
              </a:spcBef>
              <a:spcAft>
                <a:spcPct val="0"/>
              </a:spcAft>
              <a:buClr>
                <a:srgbClr val="FFFF00"/>
              </a:buClr>
              <a:buSzPct val="80000"/>
              <a:buFontTx/>
              <a:buNone/>
              <a:tabLst/>
              <a:defRPr/>
            </a:pPr>
            <a:r>
              <a:rPr kumimoji="0" 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NON-CONFORMITE</a:t>
            </a:r>
            <a:endParaRPr kumimoji="0" lang="fr-BE" alt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7301070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3186" name="Rectangle 2"/>
          <p:cNvSpPr>
            <a:spLocks noChangeArrowheads="1"/>
          </p:cNvSpPr>
          <p:nvPr/>
        </p:nvSpPr>
        <p:spPr bwMode="auto">
          <a:xfrm>
            <a:off x="0" y="690500"/>
            <a:ext cx="8938171" cy="1703784"/>
          </a:xfrm>
          <a:prstGeom prst="rect">
            <a:avLst/>
          </a:prstGeom>
          <a:noFill/>
          <a:ln w="9525">
            <a:noFill/>
            <a:miter lim="800000"/>
            <a:headEnd/>
            <a:tailEnd/>
          </a:ln>
          <a:effectLst/>
        </p:spPr>
        <p:txBody>
          <a:bodyPr lIns="69056" tIns="34529" rIns="69056" bIns="34529"/>
          <a:lstStyle/>
          <a:p>
            <a:pPr marL="257175" marR="0" lvl="0" indent="-257175" algn="just" defTabSz="914400" rtl="0" eaLnBrk="1" fontAlgn="auto" latinLnBrk="0" hangingPunct="1">
              <a:lnSpc>
                <a:spcPct val="0"/>
              </a:lnSpc>
              <a:spcBef>
                <a:spcPct val="20000"/>
              </a:spcBef>
              <a:spcAft>
                <a:spcPts val="0"/>
              </a:spcAft>
              <a:buClr>
                <a:srgbClr val="FFCC00"/>
              </a:buClr>
              <a:buSzTx/>
              <a:buFontTx/>
              <a:buNone/>
              <a:tabLst/>
              <a:defRPr/>
            </a:pPr>
            <a:endParaRPr kumimoji="0" lang="fr-FR" sz="1800" b="1" i="1" u="none" strike="noStrike" kern="1200" cap="none" spc="0" normalizeH="0" baseline="0" noProof="0" dirty="0">
              <a:ln>
                <a:noFill/>
              </a:ln>
              <a:solidFill>
                <a:srgbClr val="E5E5FF">
                  <a:lumMod val="25000"/>
                </a:srgbClr>
              </a:solidFill>
              <a:effectLst>
                <a:outerShdw blurRad="38100" dist="38100" dir="2700000" algn="tl">
                  <a:srgbClr val="000000"/>
                </a:outerShdw>
              </a:effectLst>
              <a:uLnTx/>
              <a:uFillTx/>
              <a:latin typeface="Comic Sans MS" pitchFamily="66" charset="0"/>
              <a:ea typeface="+mn-ea"/>
              <a:cs typeface="Arial" panose="020B0604020202020204" pitchFamily="34" charset="0"/>
            </a:endParaRPr>
          </a:p>
          <a:p>
            <a:pPr marL="257175" marR="0" lvl="0" indent="-257175" algn="just" defTabSz="914400" rtl="0" eaLnBrk="1" fontAlgn="auto" latinLnBrk="0" hangingPunct="1">
              <a:lnSpc>
                <a:spcPct val="150000"/>
              </a:lnSpc>
              <a:spcBef>
                <a:spcPts val="0"/>
              </a:spcBef>
              <a:spcAft>
                <a:spcPts val="0"/>
              </a:spcAft>
              <a:buClr>
                <a:srgbClr val="FFCC00"/>
              </a:buClr>
              <a:buSzTx/>
              <a:buFontTx/>
              <a:buNone/>
              <a:tabLst/>
              <a:defRPr/>
            </a:pP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Action visant à </a:t>
            </a:r>
            <a:r>
              <a:rPr kumimoji="0" 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éliminer la cause </a:t>
            </a: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d’une non-conformité</a:t>
            </a:r>
            <a:r>
              <a:rPr kumimoji="0" 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 potentielle</a:t>
            </a: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 ou d’une autre situation potentielle indésirable</a:t>
            </a:r>
          </a:p>
          <a:p>
            <a:pPr marL="257175" marR="0" lvl="0" indent="-257175" algn="just" defTabSz="914400" rtl="0" eaLnBrk="1" fontAlgn="auto" latinLnBrk="0" hangingPunct="1">
              <a:lnSpc>
                <a:spcPct val="200000"/>
              </a:lnSpc>
              <a:spcBef>
                <a:spcPts val="0"/>
              </a:spcBef>
              <a:spcAft>
                <a:spcPts val="0"/>
              </a:spcAft>
              <a:buClr>
                <a:srgbClr val="FFCC00"/>
              </a:buClr>
              <a:buSzTx/>
              <a:buFontTx/>
              <a:buNone/>
              <a:tabLst/>
              <a:defRPr/>
            </a:pPr>
            <a:endParaRPr kumimoji="0" lang="fr-FR" sz="10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3187" name="Rectangle 3"/>
          <p:cNvSpPr>
            <a:spLocks noChangeArrowheads="1"/>
          </p:cNvSpPr>
          <p:nvPr/>
        </p:nvSpPr>
        <p:spPr bwMode="auto">
          <a:xfrm>
            <a:off x="1240631" y="2834879"/>
            <a:ext cx="6744891" cy="1703784"/>
          </a:xfrm>
          <a:prstGeom prst="rect">
            <a:avLst/>
          </a:prstGeom>
          <a:noFill/>
          <a:ln w="9525">
            <a:noFill/>
            <a:miter lim="800000"/>
            <a:headEnd/>
            <a:tailEnd/>
          </a:ln>
          <a:effectLst/>
        </p:spPr>
        <p:txBody>
          <a:bodyPr lIns="69056" tIns="34529" rIns="69056" bIns="34529"/>
          <a:lstStyle/>
          <a:p>
            <a:pPr marL="257175" marR="0" lvl="0" indent="-257175" algn="just" defTabSz="914400" rtl="0" eaLnBrk="1" fontAlgn="auto" latinLnBrk="0" hangingPunct="1">
              <a:lnSpc>
                <a:spcPct val="0"/>
              </a:lnSpc>
              <a:spcBef>
                <a:spcPct val="20000"/>
              </a:spcBef>
              <a:spcAft>
                <a:spcPts val="0"/>
              </a:spcAft>
              <a:buClr>
                <a:srgbClr val="FFCC00"/>
              </a:buClr>
              <a:buSzTx/>
              <a:buFontTx/>
              <a:buNone/>
              <a:tabLst/>
              <a:defRPr/>
            </a:pPr>
            <a:endParaRPr kumimoji="0" lang="fr-FR" sz="1800" b="1" i="1" u="none" strike="noStrike" kern="1200" cap="none" spc="0" normalizeH="0" baseline="0" noProof="0" dirty="0">
              <a:ln>
                <a:noFill/>
              </a:ln>
              <a:solidFill>
                <a:srgbClr val="E5E5FF">
                  <a:lumMod val="25000"/>
                </a:srgbClr>
              </a:solidFill>
              <a:effectLst>
                <a:outerShdw blurRad="38100" dist="38100" dir="2700000" algn="tl">
                  <a:srgbClr val="000000"/>
                </a:outerShdw>
              </a:effectLst>
              <a:uLnTx/>
              <a:uFillTx/>
              <a:latin typeface="Comic Sans MS" pitchFamily="66" charset="0"/>
              <a:ea typeface="+mn-ea"/>
              <a:cs typeface="Arial" panose="020B0604020202020204" pitchFamily="34" charset="0"/>
            </a:endParaRPr>
          </a:p>
        </p:txBody>
      </p:sp>
      <p:sp>
        <p:nvSpPr>
          <p:cNvPr id="93188" name="Rectangle 4"/>
          <p:cNvSpPr>
            <a:spLocks noChangeArrowheads="1"/>
          </p:cNvSpPr>
          <p:nvPr/>
        </p:nvSpPr>
        <p:spPr bwMode="auto">
          <a:xfrm>
            <a:off x="1219200" y="4538663"/>
            <a:ext cx="6697266" cy="1266825"/>
          </a:xfrm>
          <a:prstGeom prst="rect">
            <a:avLst/>
          </a:prstGeom>
          <a:noFill/>
          <a:ln w="9525">
            <a:noFill/>
            <a:miter lim="800000"/>
            <a:headEnd/>
            <a:tailEnd/>
          </a:ln>
          <a:effectLst/>
        </p:spPr>
        <p:txBody>
          <a:bodyPr lIns="69056" tIns="34529" rIns="69056" bIns="34529"/>
          <a:lstStyle/>
          <a:p>
            <a:pPr marL="257175" marR="0" lvl="0" indent="-257175" algn="just" defTabSz="914400" rtl="0" eaLnBrk="1" fontAlgn="auto" latinLnBrk="0" hangingPunct="1">
              <a:lnSpc>
                <a:spcPct val="0"/>
              </a:lnSpc>
              <a:spcBef>
                <a:spcPct val="20000"/>
              </a:spcBef>
              <a:spcAft>
                <a:spcPts val="0"/>
              </a:spcAft>
              <a:buClr>
                <a:srgbClr val="FFCC00"/>
              </a:buClr>
              <a:buSzTx/>
              <a:buFontTx/>
              <a:buNone/>
              <a:tabLst/>
              <a:defRPr/>
            </a:pPr>
            <a:endParaRPr kumimoji="0" lang="fr-FR" sz="1800" b="1" i="1" u="none" strike="noStrike" kern="1200" cap="none" spc="0" normalizeH="0" baseline="0" noProof="0" dirty="0">
              <a:ln>
                <a:noFill/>
              </a:ln>
              <a:solidFill>
                <a:srgbClr val="E5E5FF">
                  <a:lumMod val="25000"/>
                </a:srgbClr>
              </a:solidFill>
              <a:effectLst>
                <a:outerShdw blurRad="38100" dist="38100" dir="2700000" algn="tl">
                  <a:srgbClr val="000000"/>
                </a:outerShdw>
              </a:effectLst>
              <a:uLnTx/>
              <a:uFillTx/>
              <a:latin typeface="Comic Sans MS" pitchFamily="66" charset="0"/>
              <a:ea typeface="+mn-ea"/>
              <a:cs typeface="Arial" panose="020B0604020202020204" pitchFamily="34" charset="0"/>
            </a:endParaRPr>
          </a:p>
        </p:txBody>
      </p:sp>
      <p:sp>
        <p:nvSpPr>
          <p:cNvPr id="5" name="Rectangle 1">
            <a:extLst>
              <a:ext uri="{FF2B5EF4-FFF2-40B4-BE49-F238E27FC236}">
                <a16:creationId xmlns:a16="http://schemas.microsoft.com/office/drawing/2014/main" id="{FA01186A-96CF-408E-9F5D-44691AAB9C09}"/>
              </a:ext>
            </a:extLst>
          </p:cNvPr>
          <p:cNvSpPr>
            <a:spLocks noChangeArrowheads="1"/>
          </p:cNvSpPr>
          <p:nvPr/>
        </p:nvSpPr>
        <p:spPr bwMode="auto">
          <a:xfrm>
            <a:off x="1855304" y="168241"/>
            <a:ext cx="4572000" cy="46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10000"/>
              </a:lnSpc>
              <a:spcBef>
                <a:spcPct val="20000"/>
              </a:spcBef>
              <a:spcAft>
                <a:spcPct val="0"/>
              </a:spcAft>
              <a:buClr>
                <a:srgbClr val="FFFF00"/>
              </a:buClr>
              <a:buSzPct val="80000"/>
              <a:buFontTx/>
              <a:buNone/>
              <a:tabLst/>
              <a:defRPr/>
            </a:pPr>
            <a:r>
              <a:rPr kumimoji="0" 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ACTION PREVENTIVE</a:t>
            </a:r>
            <a:endParaRPr kumimoji="0" lang="fr-BE" alt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id="{4B2599EA-7950-4E4C-A5CA-73257EFDE27C}"/>
              </a:ext>
            </a:extLst>
          </p:cNvPr>
          <p:cNvSpPr/>
          <p:nvPr/>
        </p:nvSpPr>
        <p:spPr>
          <a:xfrm>
            <a:off x="165009" y="5451027"/>
            <a:ext cx="8740676" cy="1125629"/>
          </a:xfrm>
          <a:prstGeom prst="rect">
            <a:avLst/>
          </a:prstGeom>
        </p:spPr>
        <p:txBody>
          <a:bodyPr wrap="square">
            <a:spAutoFit/>
          </a:bodyPr>
          <a:lstStyle/>
          <a:p>
            <a:pPr marL="257175" marR="0" lvl="0" indent="-257175" algn="just" defTabSz="914400" rtl="0" eaLnBrk="1" fontAlgn="auto" latinLnBrk="0" hangingPunct="1">
              <a:lnSpc>
                <a:spcPct val="150000"/>
              </a:lnSpc>
              <a:spcBef>
                <a:spcPts val="0"/>
              </a:spcBef>
              <a:spcAft>
                <a:spcPts val="0"/>
              </a:spcAft>
              <a:buClr>
                <a:srgbClr val="FFCC00"/>
              </a:buClr>
              <a:buSzTx/>
              <a:buFontTx/>
              <a:buNone/>
              <a:tabLst/>
              <a:defRPr/>
            </a:pP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Action visant à </a:t>
            </a:r>
            <a:r>
              <a:rPr kumimoji="0" 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éliminer une non-conformité détectée</a:t>
            </a:r>
          </a:p>
        </p:txBody>
      </p:sp>
      <p:sp>
        <p:nvSpPr>
          <p:cNvPr id="7" name="Rectangle 1">
            <a:extLst>
              <a:ext uri="{FF2B5EF4-FFF2-40B4-BE49-F238E27FC236}">
                <a16:creationId xmlns:a16="http://schemas.microsoft.com/office/drawing/2014/main" id="{5E85CB8A-CE02-4830-BCD8-016F327F2738}"/>
              </a:ext>
            </a:extLst>
          </p:cNvPr>
          <p:cNvSpPr>
            <a:spLocks noChangeArrowheads="1"/>
          </p:cNvSpPr>
          <p:nvPr/>
        </p:nvSpPr>
        <p:spPr bwMode="auto">
          <a:xfrm>
            <a:off x="1636643" y="2535910"/>
            <a:ext cx="4572000" cy="46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10000"/>
              </a:lnSpc>
              <a:spcBef>
                <a:spcPct val="20000"/>
              </a:spcBef>
              <a:spcAft>
                <a:spcPct val="0"/>
              </a:spcAft>
              <a:buClr>
                <a:srgbClr val="FFFF00"/>
              </a:buClr>
              <a:buSzPct val="80000"/>
              <a:buFontTx/>
              <a:buNone/>
              <a:tabLst/>
              <a:defRPr/>
            </a:pPr>
            <a:r>
              <a:rPr kumimoji="0" 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ACTION CORRECTIVE</a:t>
            </a:r>
            <a:endParaRPr kumimoji="0" lang="fr-BE" alt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 name="Rectangle 2">
            <a:extLst>
              <a:ext uri="{FF2B5EF4-FFF2-40B4-BE49-F238E27FC236}">
                <a16:creationId xmlns:a16="http://schemas.microsoft.com/office/drawing/2014/main" id="{CE5BBED1-66CB-4751-B892-84F56172067F}"/>
              </a:ext>
            </a:extLst>
          </p:cNvPr>
          <p:cNvSpPr/>
          <p:nvPr/>
        </p:nvSpPr>
        <p:spPr>
          <a:xfrm>
            <a:off x="100037" y="3075992"/>
            <a:ext cx="8805648" cy="1679627"/>
          </a:xfrm>
          <a:prstGeom prst="rect">
            <a:avLst/>
          </a:prstGeom>
        </p:spPr>
        <p:txBody>
          <a:bodyPr wrap="square">
            <a:spAutoFit/>
          </a:bodyPr>
          <a:lstStyle/>
          <a:p>
            <a:pPr marL="257175" marR="0" lvl="0" indent="-257175" algn="just" defTabSz="914400" rtl="0" eaLnBrk="1" fontAlgn="auto" latinLnBrk="0" hangingPunct="1">
              <a:lnSpc>
                <a:spcPct val="150000"/>
              </a:lnSpc>
              <a:spcBef>
                <a:spcPts val="0"/>
              </a:spcBef>
              <a:spcAft>
                <a:spcPts val="0"/>
              </a:spcAft>
              <a:buClr>
                <a:srgbClr val="FFCC00"/>
              </a:buClr>
              <a:buSzTx/>
              <a:buFontTx/>
              <a:buNone/>
              <a:tabLst/>
              <a:defRPr/>
            </a:pP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Action visant à </a:t>
            </a:r>
            <a:r>
              <a:rPr kumimoji="0" 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éliminer la cause </a:t>
            </a: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d’une non-conformité ou d’une autre situation indésirable </a:t>
            </a:r>
            <a:r>
              <a:rPr kumimoji="0" 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détectée</a:t>
            </a:r>
          </a:p>
        </p:txBody>
      </p:sp>
      <p:sp>
        <p:nvSpPr>
          <p:cNvPr id="9" name="Rectangle 1">
            <a:extLst>
              <a:ext uri="{FF2B5EF4-FFF2-40B4-BE49-F238E27FC236}">
                <a16:creationId xmlns:a16="http://schemas.microsoft.com/office/drawing/2014/main" id="{A18A71B0-3939-4237-AEC9-F3D2791BCFEA}"/>
              </a:ext>
            </a:extLst>
          </p:cNvPr>
          <p:cNvSpPr>
            <a:spLocks noChangeArrowheads="1"/>
          </p:cNvSpPr>
          <p:nvPr/>
        </p:nvSpPr>
        <p:spPr bwMode="auto">
          <a:xfrm>
            <a:off x="2767943" y="4910945"/>
            <a:ext cx="3534807" cy="522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10000"/>
              </a:lnSpc>
              <a:spcBef>
                <a:spcPct val="20000"/>
              </a:spcBef>
              <a:spcAft>
                <a:spcPct val="0"/>
              </a:spcAft>
              <a:buClr>
                <a:srgbClr val="FFFF00"/>
              </a:buClr>
              <a:buSzPct val="80000"/>
              <a:buFontTx/>
              <a:buNone/>
              <a:tabLst/>
              <a:defRPr/>
            </a:pPr>
            <a:r>
              <a:rPr kumimoji="0" lang="fr-FR" sz="28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CORRECTION</a:t>
            </a:r>
            <a:endParaRPr kumimoji="0" lang="fr-BE" altLang="fr-FR" sz="24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587427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ChangeArrowheads="1"/>
          </p:cNvSpPr>
          <p:nvPr/>
        </p:nvSpPr>
        <p:spPr bwMode="auto">
          <a:xfrm>
            <a:off x="250827" y="2451649"/>
            <a:ext cx="864235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fontAlgn="base">
              <a:spcBef>
                <a:spcPct val="0"/>
              </a:spcBef>
              <a:spcAft>
                <a:spcPct val="0"/>
              </a:spcAft>
              <a:buClrTx/>
              <a:buSzTx/>
              <a:buFontTx/>
              <a:buNone/>
            </a:pPr>
            <a:r>
              <a:rPr lang="fr-FR" altLang="fr-FR" sz="3300" dirty="0">
                <a:solidFill>
                  <a:schemeClr val="bg1">
                    <a:lumMod val="60000"/>
                    <a:lumOff val="40000"/>
                  </a:schemeClr>
                </a:solidFill>
                <a:latin typeface="Verdana" panose="020B0604030504040204" pitchFamily="34" charset="0"/>
                <a:cs typeface="Arial" panose="020B0604020202020204" pitchFamily="34" charset="0"/>
              </a:rPr>
              <a:t>-2-</a:t>
            </a:r>
          </a:p>
          <a:p>
            <a:pPr algn="ctr" fontAlgn="base">
              <a:spcBef>
                <a:spcPct val="0"/>
              </a:spcBef>
              <a:spcAft>
                <a:spcPct val="0"/>
              </a:spcAft>
              <a:buClrTx/>
              <a:buSzTx/>
              <a:buFontTx/>
              <a:buNone/>
            </a:pPr>
            <a:r>
              <a:rPr lang="fr-FR" altLang="fr-FR" sz="3300" dirty="0">
                <a:solidFill>
                  <a:schemeClr val="bg1">
                    <a:lumMod val="60000"/>
                    <a:lumOff val="40000"/>
                  </a:schemeClr>
                </a:solidFill>
                <a:latin typeface="Verdana" panose="020B0604030504040204" pitchFamily="34" charset="0"/>
                <a:cs typeface="Arial" panose="020B0604020202020204" pitchFamily="34" charset="0"/>
              </a:rPr>
              <a:t>HISTORIQUE</a:t>
            </a:r>
          </a:p>
        </p:txBody>
      </p:sp>
      <p:sp>
        <p:nvSpPr>
          <p:cNvPr id="6" name="Rectangle 5"/>
          <p:cNvSpPr/>
          <p:nvPr/>
        </p:nvSpPr>
        <p:spPr>
          <a:xfrm>
            <a:off x="250828" y="6362700"/>
            <a:ext cx="8893175" cy="523220"/>
          </a:xfrm>
          <a:prstGeom prst="rect">
            <a:avLst/>
          </a:prstGeom>
        </p:spPr>
        <p:txBody>
          <a:bodyPr>
            <a:spAutoFit/>
          </a:bodyPr>
          <a:lstStyle/>
          <a:p>
            <a:pPr algn="r">
              <a:defRPr/>
            </a:pPr>
            <a:r>
              <a:rPr lang="fr-FR" sz="1600" b="1" i="1" kern="0" dirty="0">
                <a:solidFill>
                  <a:prstClr val="white"/>
                </a:solidFill>
                <a:latin typeface="Comic Sans MS" pitchFamily="66" charset="0"/>
                <a:cs typeface="Arial" panose="020B0604020202020204" pitchFamily="34" charset="0"/>
              </a:rPr>
              <a:t>Dr. SANOGO Sangha Adama Alain</a:t>
            </a:r>
          </a:p>
          <a:p>
            <a:pPr algn="r">
              <a:defRPr/>
            </a:pPr>
            <a:r>
              <a:rPr lang="fr-FR" sz="1200" i="1" kern="0" dirty="0">
                <a:solidFill>
                  <a:prstClr val="white"/>
                </a:solidFill>
                <a:latin typeface="Comic Sans MS" pitchFamily="66" charset="0"/>
                <a:cs typeface="Arial" panose="020B0604020202020204" pitchFamily="34" charset="0"/>
              </a:rPr>
              <a:t>Master Qualité - Auditeur Certifié IRCA  / GSM: 40 32 22 16 / 07 97 48 46   E-mail: alainsanogo@yahoo.fr</a:t>
            </a:r>
          </a:p>
        </p:txBody>
      </p:sp>
    </p:spTree>
    <p:extLst>
      <p:ext uri="{BB962C8B-B14F-4D97-AF65-F5344CB8AC3E}">
        <p14:creationId xmlns:p14="http://schemas.microsoft.com/office/powerpoint/2010/main" val="1631842804"/>
      </p:ext>
    </p:extLst>
  </p:cSld>
  <p:clrMapOvr>
    <a:masterClrMapping/>
  </p:clrMapOvr>
  <p:transition spd="med">
    <p:zoom/>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8754" name="Rectangle 2"/>
          <p:cNvSpPr>
            <a:spLocks noGrp="1" noRot="1" noChangeArrowheads="1"/>
          </p:cNvSpPr>
          <p:nvPr>
            <p:ph type="title"/>
          </p:nvPr>
        </p:nvSpPr>
        <p:spPr>
          <a:xfrm>
            <a:off x="681039" y="3"/>
            <a:ext cx="7543800" cy="765175"/>
          </a:xfrm>
        </p:spPr>
        <p:txBody>
          <a:bodyPr/>
          <a:lstStyle/>
          <a:p>
            <a:pPr eaLnBrk="1" hangingPunct="1">
              <a:defRPr/>
            </a:pPr>
            <a:r>
              <a:rPr lang="fr-FR" sz="28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GENESE DE LA QUALITE</a:t>
            </a:r>
          </a:p>
        </p:txBody>
      </p:sp>
      <p:sp>
        <p:nvSpPr>
          <p:cNvPr id="27651" name="Rectangle 3"/>
          <p:cNvSpPr>
            <a:spLocks noChangeArrowheads="1"/>
          </p:cNvSpPr>
          <p:nvPr/>
        </p:nvSpPr>
        <p:spPr bwMode="auto">
          <a:xfrm>
            <a:off x="15877" y="908051"/>
            <a:ext cx="8874125" cy="555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just" fontAlgn="base">
              <a:lnSpc>
                <a:spcPct val="150000"/>
              </a:lnSpc>
              <a:spcBef>
                <a:spcPct val="0"/>
              </a:spcBef>
              <a:spcAft>
                <a:spcPct val="0"/>
              </a:spcAft>
              <a:buClrTx/>
              <a:buSzTx/>
              <a:buFontTx/>
              <a:buChar char="-"/>
            </a:pPr>
            <a:r>
              <a:rPr lang="fr-FR" altLang="fr-FR" sz="2400" dirty="0">
                <a:solidFill>
                  <a:srgbClr val="C00000"/>
                </a:solidFill>
                <a:latin typeface="Verdana" panose="020B0604030504040204" pitchFamily="34" charset="0"/>
                <a:cs typeface="Arial" panose="020B0604020202020204" pitchFamily="34" charset="0"/>
              </a:rPr>
              <a:t>Au XVème siècle av. JC, en Egypte</a:t>
            </a:r>
            <a:r>
              <a:rPr lang="fr-FR" altLang="fr-FR" sz="2400" dirty="0">
                <a:solidFill>
                  <a:srgbClr val="000514"/>
                </a:solidFill>
                <a:latin typeface="Verdana" panose="020B0604030504040204" pitchFamily="34" charset="0"/>
                <a:cs typeface="Arial" panose="020B0604020202020204" pitchFamily="34" charset="0"/>
              </a:rPr>
              <a:t>: </a:t>
            </a:r>
          </a:p>
          <a:p>
            <a:pPr lvl="1" algn="just" fontAlgn="base">
              <a:lnSpc>
                <a:spcPct val="150000"/>
              </a:lnSpc>
              <a:spcBef>
                <a:spcPct val="0"/>
              </a:spcBef>
              <a:spcAft>
                <a:spcPct val="0"/>
              </a:spcAft>
              <a:buClrTx/>
              <a:buSzTx/>
              <a:buFontTx/>
              <a:buChar char="-"/>
            </a:pPr>
            <a:r>
              <a:rPr lang="fr-FR" altLang="fr-FR" sz="2400" dirty="0">
                <a:solidFill>
                  <a:srgbClr val="000514"/>
                </a:solidFill>
                <a:latin typeface="Verdana" panose="020B0604030504040204" pitchFamily="34" charset="0"/>
                <a:cs typeface="Arial" panose="020B0604020202020204" pitchFamily="34" charset="0"/>
              </a:rPr>
              <a:t>Vérification de la perpendicularité d’un bloc de pierre </a:t>
            </a:r>
          </a:p>
          <a:p>
            <a:pPr lvl="1" algn="just" fontAlgn="base">
              <a:lnSpc>
                <a:spcPct val="150000"/>
              </a:lnSpc>
              <a:spcBef>
                <a:spcPct val="0"/>
              </a:spcBef>
              <a:spcAft>
                <a:spcPct val="0"/>
              </a:spcAft>
              <a:buClrTx/>
              <a:buSzTx/>
              <a:buFontTx/>
              <a:buChar char="-"/>
            </a:pPr>
            <a:r>
              <a:rPr lang="fr-FR" altLang="fr-FR" sz="2400" dirty="0">
                <a:solidFill>
                  <a:srgbClr val="000514"/>
                </a:solidFill>
                <a:latin typeface="Verdana" panose="020B0604030504040204" pitchFamily="34" charset="0"/>
                <a:cs typeface="Arial" panose="020B0604020202020204" pitchFamily="34" charset="0"/>
              </a:rPr>
              <a:t>par un inspecteur</a:t>
            </a: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a:t>
            </a:r>
            <a:r>
              <a:rPr lang="fr-FR" altLang="fr-FR" sz="2400" dirty="0">
                <a:solidFill>
                  <a:srgbClr val="000514"/>
                </a:solidFill>
                <a:latin typeface="Verdana" panose="020B0604030504040204" pitchFamily="34" charset="0"/>
                <a:cs typeface="Arial" panose="020B0604020202020204" pitchFamily="34" charset="0"/>
              </a:rPr>
              <a:t>en présence du tailleur de pierre, </a:t>
            </a:r>
          </a:p>
          <a:p>
            <a:pPr lvl="1" algn="just" fontAlgn="base">
              <a:lnSpc>
                <a:spcPct val="150000"/>
              </a:lnSpc>
              <a:spcBef>
                <a:spcPct val="0"/>
              </a:spcBef>
              <a:spcAft>
                <a:spcPct val="0"/>
              </a:spcAft>
              <a:buClrTx/>
              <a:buSzTx/>
              <a:buFontTx/>
              <a:buChar char="-"/>
            </a:pPr>
            <a:r>
              <a:rPr lang="fr-FR" altLang="fr-FR" sz="2400" dirty="0">
                <a:solidFill>
                  <a:srgbClr val="000514"/>
                </a:solidFill>
                <a:latin typeface="Verdana" panose="020B0604030504040204" pitchFamily="34" charset="0"/>
                <a:cs typeface="Arial" panose="020B0604020202020204" pitchFamily="34" charset="0"/>
              </a:rPr>
              <a:t>à l’aide d’une corde. </a:t>
            </a:r>
            <a:endPar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endParaRPr>
          </a:p>
          <a:p>
            <a:pPr algn="just" fontAlgn="base">
              <a:lnSpc>
                <a:spcPct val="150000"/>
              </a:lnSpc>
              <a:spcBef>
                <a:spcPct val="0"/>
              </a:spcBef>
              <a:spcAft>
                <a:spcPct val="0"/>
              </a:spcAft>
              <a:buClrTx/>
              <a:buSzTx/>
              <a:buFontTx/>
              <a:buChar char="-"/>
            </a:pPr>
            <a:r>
              <a:rPr lang="fr-FR" altLang="fr-FR" sz="2400" dirty="0">
                <a:solidFill>
                  <a:srgbClr val="C00000"/>
                </a:solidFill>
                <a:latin typeface="Verdana" panose="020B0604030504040204" pitchFamily="34" charset="0"/>
                <a:cs typeface="Arial" panose="020B0604020202020204" pitchFamily="34" charset="0"/>
              </a:rPr>
              <a:t>Invention de l’action corrective par les Phéniciens</a:t>
            </a:r>
          </a:p>
          <a:p>
            <a:pPr lvl="1" algn="just" fontAlgn="base">
              <a:lnSpc>
                <a:spcPct val="150000"/>
              </a:lnSpc>
              <a:spcBef>
                <a:spcPct val="0"/>
              </a:spcBef>
              <a:spcAft>
                <a:spcPct val="0"/>
              </a:spcAft>
              <a:buClrTx/>
              <a:buSzTx/>
              <a:buFontTx/>
              <a:buChar char="-"/>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A partir d’une «méthode statistique » </a:t>
            </a:r>
          </a:p>
          <a:p>
            <a:pPr lvl="1" algn="just" fontAlgn="base">
              <a:lnSpc>
                <a:spcPct val="150000"/>
              </a:lnSpc>
              <a:spcBef>
                <a:spcPct val="0"/>
              </a:spcBef>
              <a:spcAft>
                <a:spcPct val="0"/>
              </a:spcAft>
              <a:buClrTx/>
              <a:buSzTx/>
              <a:buFontTx/>
              <a:buChar char="-"/>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Couper la main à ceux qui réalisaient, à plusieurs reprises des produits non conformes à la qualité attendue.</a:t>
            </a:r>
            <a:endParaRPr lang="fr-FR" altLang="fr-FR" sz="2400" dirty="0">
              <a:solidFill>
                <a:srgbClr val="000514"/>
              </a:solidFill>
              <a:latin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824580740"/>
      </p:ext>
    </p:extLst>
  </p:cSld>
  <p:clrMapOvr>
    <a:masterClrMapping/>
  </p:clrMapOvr>
  <p:transition>
    <p:split orient="vert"/>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6706" name="Rectangle 2"/>
          <p:cNvSpPr>
            <a:spLocks noGrp="1" noRot="1" noChangeArrowheads="1"/>
          </p:cNvSpPr>
          <p:nvPr>
            <p:ph type="title"/>
          </p:nvPr>
        </p:nvSpPr>
        <p:spPr>
          <a:xfrm>
            <a:off x="827089" y="115891"/>
            <a:ext cx="7472363" cy="936625"/>
          </a:xfrm>
        </p:spPr>
        <p:txBody>
          <a:bodyPr/>
          <a:lstStyle/>
          <a:p>
            <a:pPr eaLnBrk="1" hangingPunct="1">
              <a:defRPr/>
            </a:pPr>
            <a:r>
              <a:rPr lang="fr-FR" sz="28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GENESE DE LA QUALITE</a:t>
            </a:r>
          </a:p>
        </p:txBody>
      </p:sp>
      <p:sp>
        <p:nvSpPr>
          <p:cNvPr id="4" name="Rectangle 3"/>
          <p:cNvSpPr/>
          <p:nvPr/>
        </p:nvSpPr>
        <p:spPr>
          <a:xfrm>
            <a:off x="171454" y="1268415"/>
            <a:ext cx="8785225" cy="398795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spAutoFit/>
          </a:bodyPr>
          <a:lstStyle/>
          <a:p>
            <a:pPr algn="just">
              <a:lnSpc>
                <a:spcPct val="150000"/>
              </a:lnSpc>
              <a:defRPr/>
            </a:pPr>
            <a:r>
              <a:rPr lang="fr-FR" sz="2400" b="1" dirty="0">
                <a:solidFill>
                  <a:srgbClr val="C00000"/>
                </a:solidFill>
                <a:latin typeface="Verdana" panose="020B0604030504040204" pitchFamily="34" charset="0"/>
                <a:ea typeface="Verdana" panose="020B0604030504040204" pitchFamily="34" charset="0"/>
                <a:cs typeface="Verdana" panose="020B0604030504040204" pitchFamily="34" charset="0"/>
              </a:rPr>
              <a:t>Code d’HAMMOURABI, Roi de Babylone (XVIIIème siècle AV  JC)</a:t>
            </a:r>
            <a:r>
              <a:rPr lang="fr-FR" sz="2600" dirty="0">
                <a:solidFill>
                  <a:srgbClr val="000514"/>
                </a:solidFill>
                <a:latin typeface="Verdana" panose="020B0604030504040204" pitchFamily="34" charset="0"/>
                <a:ea typeface="Verdana" panose="020B0604030504040204" pitchFamily="34" charset="0"/>
                <a:cs typeface="Verdana" panose="020B0604030504040204" pitchFamily="34" charset="0"/>
              </a:rPr>
              <a:t>:</a:t>
            </a:r>
          </a:p>
          <a:p>
            <a:pPr algn="just">
              <a:lnSpc>
                <a:spcPct val="150000"/>
              </a:lnSpc>
              <a:defRPr/>
            </a:pPr>
            <a:r>
              <a:rPr lang="fr-FR" sz="2600" b="1" u="sng" dirty="0">
                <a:solidFill>
                  <a:srgbClr val="C00000"/>
                </a:solidFill>
                <a:latin typeface="Verdana" panose="020B0604030504040204" pitchFamily="34" charset="0"/>
                <a:ea typeface="Verdana" panose="020B0604030504040204" pitchFamily="34" charset="0"/>
                <a:cs typeface="Verdana" panose="020B0604030504040204" pitchFamily="34" charset="0"/>
              </a:rPr>
              <a:t>Article 218:</a:t>
            </a:r>
            <a:r>
              <a:rPr lang="fr-FR" sz="2600" b="1" dirty="0">
                <a:solidFill>
                  <a:srgbClr val="C00000"/>
                </a:solidFill>
                <a:latin typeface="Verdana" panose="020B0604030504040204" pitchFamily="34" charset="0"/>
                <a:ea typeface="Verdana" panose="020B0604030504040204" pitchFamily="34" charset="0"/>
                <a:cs typeface="Verdana" panose="020B0604030504040204" pitchFamily="34" charset="0"/>
              </a:rPr>
              <a:t> </a:t>
            </a: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Si un médecin opère un homme pour blessure grave avec une lancette de bronze et cause la mort de l’homme ou s’il ouvre un abcès à l’œil d’un homme avec une lancette de bronze et détruit l’œil de l’homme, il aura les doigts coupés ». </a:t>
            </a:r>
          </a:p>
        </p:txBody>
      </p:sp>
    </p:spTree>
    <p:extLst>
      <p:ext uri="{BB962C8B-B14F-4D97-AF65-F5344CB8AC3E}">
        <p14:creationId xmlns:p14="http://schemas.microsoft.com/office/powerpoint/2010/main" val="1547906935"/>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6707" name="Rectangle 3"/>
          <p:cNvSpPr>
            <a:spLocks noGrp="1" noRot="1" noChangeArrowheads="1"/>
          </p:cNvSpPr>
          <p:nvPr>
            <p:ph type="body" idx="1"/>
          </p:nvPr>
        </p:nvSpPr>
        <p:spPr>
          <a:xfrm>
            <a:off x="240506" y="1098173"/>
            <a:ext cx="8662988" cy="4661654"/>
          </a:xfrm>
        </p:spPr>
        <p:txBody>
          <a:bodyPr anchor="ctr"/>
          <a:lstStyle/>
          <a:p>
            <a:pPr algn="just" eaLnBrk="1" hangingPunct="1">
              <a:lnSpc>
                <a:spcPct val="150000"/>
              </a:lnSpc>
              <a:spcBef>
                <a:spcPts val="0"/>
              </a:spcBef>
              <a:buNone/>
              <a:defRPr/>
            </a:pPr>
            <a:endParaRPr lang="fr-FR" sz="2800" b="1" u="sng"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50000"/>
              </a:lnSpc>
              <a:spcBef>
                <a:spcPts val="0"/>
              </a:spcBef>
              <a:buNone/>
              <a:defRPr/>
            </a:pPr>
            <a:endParaRPr lang="fr-FR" sz="2800" b="1" u="sng"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50000"/>
              </a:lnSpc>
              <a:spcBef>
                <a:spcPts val="0"/>
              </a:spcBef>
              <a:buNone/>
              <a:defRPr/>
            </a:pPr>
            <a:r>
              <a:rPr lang="fr-FR" sz="2800" b="1" u="sng"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Article </a:t>
            </a:r>
            <a:r>
              <a:rPr lang="fr-FR" sz="2800" b="1" u="sng" kern="12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233: </a:t>
            </a: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Si un maçon a construit une maison pour quelqu’un, mais n’a pas exécuté son travail suivant les normes, et si un mur a penché, ce maçon à ses propres frais, renforcera le mur ».</a:t>
            </a:r>
          </a:p>
          <a:p>
            <a:pPr algn="just" eaLnBrk="1" hangingPunct="1">
              <a:lnSpc>
                <a:spcPct val="150000"/>
              </a:lnSpc>
              <a:spcBef>
                <a:spcPts val="0"/>
              </a:spcBef>
              <a:buNone/>
              <a:defRPr/>
            </a:pPr>
            <a:endPar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50000"/>
              </a:lnSpc>
              <a:spcBef>
                <a:spcPts val="0"/>
              </a:spcBef>
              <a:buNone/>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Norme </a:t>
            </a: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de construction</a:t>
            </a:r>
          </a:p>
          <a:p>
            <a:pPr algn="just" eaLnBrk="1" hangingPunct="1">
              <a:lnSpc>
                <a:spcPct val="150000"/>
              </a:lnSpc>
              <a:spcBef>
                <a:spcPts val="0"/>
              </a:spcBef>
              <a:buNone/>
              <a:defRPr/>
            </a:pPr>
            <a:r>
              <a:rPr lang="fr-FR" sz="2800"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Responsabilité </a:t>
            </a: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en cas </a:t>
            </a: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d’écart</a:t>
            </a:r>
            <a:r>
              <a:rPr lang="fr-FR" sz="2800"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p>
          <a:p>
            <a:pPr algn="just" eaLnBrk="1" hangingPunct="1">
              <a:lnSpc>
                <a:spcPct val="150000"/>
              </a:lnSpc>
              <a:spcBef>
                <a:spcPts val="0"/>
              </a:spcBef>
              <a:buNone/>
              <a:defRPr/>
            </a:pPr>
            <a:endParaRPr lang="fr-FR" sz="280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2" name="Flèche droite 1"/>
          <p:cNvSpPr/>
          <p:nvPr/>
        </p:nvSpPr>
        <p:spPr>
          <a:xfrm>
            <a:off x="604839" y="4427535"/>
            <a:ext cx="1368425" cy="28892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a:solidFill>
                <a:srgbClr val="C00000"/>
              </a:solidFill>
            </a:endParaRPr>
          </a:p>
        </p:txBody>
      </p:sp>
      <p:sp>
        <p:nvSpPr>
          <p:cNvPr id="5" name="Flèche droite 4"/>
          <p:cNvSpPr/>
          <p:nvPr/>
        </p:nvSpPr>
        <p:spPr>
          <a:xfrm>
            <a:off x="604839" y="5093681"/>
            <a:ext cx="1368425" cy="28892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a:solidFill>
                <a:srgbClr val="C00000"/>
              </a:solidFill>
            </a:endParaRPr>
          </a:p>
        </p:txBody>
      </p:sp>
      <p:sp>
        <p:nvSpPr>
          <p:cNvPr id="6" name="Rectangle 2">
            <a:extLst>
              <a:ext uri="{FF2B5EF4-FFF2-40B4-BE49-F238E27FC236}">
                <a16:creationId xmlns:a16="http://schemas.microsoft.com/office/drawing/2014/main" id="{519D4506-A3E8-484C-A224-40ABB82F2598}"/>
              </a:ext>
            </a:extLst>
          </p:cNvPr>
          <p:cNvSpPr>
            <a:spLocks noGrp="1" noRot="1" noChangeArrowheads="1"/>
          </p:cNvSpPr>
          <p:nvPr>
            <p:ph type="title"/>
          </p:nvPr>
        </p:nvSpPr>
        <p:spPr>
          <a:xfrm>
            <a:off x="827089" y="115891"/>
            <a:ext cx="7472363" cy="936625"/>
          </a:xfrm>
        </p:spPr>
        <p:txBody>
          <a:bodyPr/>
          <a:lstStyle/>
          <a:p>
            <a:pPr eaLnBrk="1" hangingPunct="1">
              <a:defRPr/>
            </a:pPr>
            <a:r>
              <a:rPr lang="fr-FR" sz="28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GENESE DE LA QUALITE</a:t>
            </a:r>
          </a:p>
        </p:txBody>
      </p:sp>
    </p:spTree>
    <p:extLst>
      <p:ext uri="{BB962C8B-B14F-4D97-AF65-F5344CB8AC3E}">
        <p14:creationId xmlns:p14="http://schemas.microsoft.com/office/powerpoint/2010/main" val="1540128406"/>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56707">
                                            <p:txEl>
                                              <p:pRg st="2" end="2"/>
                                            </p:txEl>
                                          </p:spTgt>
                                        </p:tgtEl>
                                        <p:attrNameLst>
                                          <p:attrName>style.visibility</p:attrName>
                                        </p:attrNameLst>
                                      </p:cBhvr>
                                      <p:to>
                                        <p:strVal val="visible"/>
                                      </p:to>
                                    </p:set>
                                    <p:anim calcmode="lin" valueType="num">
                                      <p:cBhvr additive="base">
                                        <p:cTn id="7" dur="500" fill="hold"/>
                                        <p:tgtEl>
                                          <p:spTgt spid="45670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67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56707">
                                            <p:txEl>
                                              <p:pRg st="4" end="4"/>
                                            </p:txEl>
                                          </p:spTgt>
                                        </p:tgtEl>
                                        <p:attrNameLst>
                                          <p:attrName>style.visibility</p:attrName>
                                        </p:attrNameLst>
                                      </p:cBhvr>
                                      <p:to>
                                        <p:strVal val="visible"/>
                                      </p:to>
                                    </p:set>
                                    <p:anim calcmode="lin" valueType="num">
                                      <p:cBhvr additive="base">
                                        <p:cTn id="13" dur="500" fill="hold"/>
                                        <p:tgtEl>
                                          <p:spTgt spid="456707">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567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56707">
                                            <p:txEl>
                                              <p:pRg st="5" end="5"/>
                                            </p:txEl>
                                          </p:spTgt>
                                        </p:tgtEl>
                                        <p:attrNameLst>
                                          <p:attrName>style.visibility</p:attrName>
                                        </p:attrNameLst>
                                      </p:cBhvr>
                                      <p:to>
                                        <p:strVal val="visible"/>
                                      </p:to>
                                    </p:set>
                                    <p:anim calcmode="lin" valueType="num">
                                      <p:cBhvr additive="base">
                                        <p:cTn id="19" dur="500" fill="hold"/>
                                        <p:tgtEl>
                                          <p:spTgt spid="456707">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5670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6707" name="Rectangle 3"/>
          <p:cNvSpPr>
            <a:spLocks noGrp="1" noRot="1" noChangeArrowheads="1"/>
          </p:cNvSpPr>
          <p:nvPr>
            <p:ph type="body" idx="1"/>
          </p:nvPr>
        </p:nvSpPr>
        <p:spPr>
          <a:xfrm>
            <a:off x="441255" y="1593574"/>
            <a:ext cx="8040136" cy="3670852"/>
          </a:xfrm>
        </p:spPr>
        <p:txBody>
          <a:bodyPr anchor="ctr"/>
          <a:lstStyle/>
          <a:p>
            <a:pPr algn="ctr" eaLnBrk="1" hangingPunct="1">
              <a:lnSpc>
                <a:spcPct val="150000"/>
              </a:lnSpc>
              <a:spcBef>
                <a:spcPts val="0"/>
              </a:spcBef>
              <a:buNone/>
              <a:defRPr/>
            </a:pPr>
            <a:endParaRPr lang="fr-FR" sz="1400" b="1" dirty="0">
              <a:solidFill>
                <a:schemeClr val="bg2">
                  <a:lumMod val="75000"/>
                  <a:lumOff val="25000"/>
                </a:schemeClr>
              </a:solidFill>
              <a:effectLst/>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50000"/>
              </a:lnSpc>
              <a:spcBef>
                <a:spcPts val="0"/>
              </a:spcBef>
              <a:buNone/>
              <a:defRPr/>
            </a:pPr>
            <a:r>
              <a:rPr lang="fr-FR" sz="2600"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- 100 ans avant Jésus-Christ: </a:t>
            </a:r>
            <a:r>
              <a:rPr lang="fr-FR" sz="2600" b="1" dirty="0">
                <a:solidFill>
                  <a:schemeClr val="bg2">
                    <a:lumMod val="75000"/>
                    <a:lumOff val="25000"/>
                  </a:schemeClr>
                </a:solidFill>
                <a:effectLst/>
                <a:latin typeface="Verdana" panose="020B0604030504040204" pitchFamily="34" charset="0"/>
                <a:ea typeface="Verdana" panose="020B0604030504040204" pitchFamily="34" charset="0"/>
                <a:cs typeface="Verdana" panose="020B0604030504040204" pitchFamily="34" charset="0"/>
              </a:rPr>
              <a:t>Cicéron </a:t>
            </a:r>
          </a:p>
          <a:p>
            <a:pPr algn="just" eaLnBrk="1" hangingPunct="1">
              <a:lnSpc>
                <a:spcPct val="150000"/>
              </a:lnSpc>
              <a:spcBef>
                <a:spcPts val="0"/>
              </a:spcBef>
              <a:buNone/>
              <a:defRPr/>
            </a:pPr>
            <a:r>
              <a:rPr lang="fr-FR" sz="2600"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Inversion </a:t>
            </a:r>
            <a:r>
              <a:rPr lang="fr-FR" sz="26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de</a:t>
            </a:r>
            <a:r>
              <a:rPr lang="fr-FR" sz="2600"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sz="2600" b="1" i="1"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talis</a:t>
            </a:r>
            <a:r>
              <a:rPr lang="fr-FR" sz="2600" b="1"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sz="2600" b="1" i="1"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qualis</a:t>
            </a:r>
            <a:r>
              <a:rPr lang="fr-FR" sz="2600" b="1"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sz="2600"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(tel quel) </a:t>
            </a:r>
            <a:r>
              <a:rPr lang="fr-FR" sz="26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en latin 				conforme		</a:t>
            </a:r>
          </a:p>
          <a:p>
            <a:pPr algn="just" eaLnBrk="1" hangingPunct="1">
              <a:lnSpc>
                <a:spcPct val="150000"/>
              </a:lnSpc>
              <a:spcBef>
                <a:spcPts val="0"/>
              </a:spcBef>
              <a:buNone/>
              <a:defRPr/>
            </a:pPr>
            <a:r>
              <a:rPr lang="fr-FR" sz="2600" b="1"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sz="2600" b="1" i="1"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Qualitas</a:t>
            </a:r>
            <a:r>
              <a:rPr lang="fr-FR" sz="26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p>
          <a:p>
            <a:pPr algn="just" eaLnBrk="1" hangingPunct="1">
              <a:lnSpc>
                <a:spcPct val="150000"/>
              </a:lnSpc>
              <a:spcBef>
                <a:spcPts val="0"/>
              </a:spcBef>
              <a:buNone/>
              <a:defRPr/>
            </a:pPr>
            <a:endParaRPr lang="fr-FR" sz="260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50000"/>
              </a:lnSpc>
              <a:spcBef>
                <a:spcPts val="0"/>
              </a:spcBef>
              <a:buNone/>
              <a:defRPr/>
            </a:pPr>
            <a:endParaRPr lang="fr-FR" sz="2800" b="1" dirty="0">
              <a:solidFill>
                <a:schemeClr val="bg2">
                  <a:lumMod val="75000"/>
                  <a:lumOff val="25000"/>
                </a:schemeClr>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7" name="Flèche droite 6"/>
          <p:cNvSpPr/>
          <p:nvPr/>
        </p:nvSpPr>
        <p:spPr>
          <a:xfrm>
            <a:off x="1258891" y="3862108"/>
            <a:ext cx="1368425" cy="21590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a:solidFill>
                <a:srgbClr val="C00000"/>
              </a:solidFill>
            </a:endParaRPr>
          </a:p>
        </p:txBody>
      </p:sp>
      <p:sp>
        <p:nvSpPr>
          <p:cNvPr id="9" name="Flèche droite 8"/>
          <p:cNvSpPr/>
          <p:nvPr/>
        </p:nvSpPr>
        <p:spPr>
          <a:xfrm>
            <a:off x="1258891" y="3213100"/>
            <a:ext cx="1368425" cy="21590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a:solidFill>
                <a:srgbClr val="C00000"/>
              </a:solidFill>
            </a:endParaRPr>
          </a:p>
        </p:txBody>
      </p:sp>
      <p:sp>
        <p:nvSpPr>
          <p:cNvPr id="5" name="Rectangle 2">
            <a:extLst>
              <a:ext uri="{FF2B5EF4-FFF2-40B4-BE49-F238E27FC236}">
                <a16:creationId xmlns:a16="http://schemas.microsoft.com/office/drawing/2014/main" id="{B815C2CD-6F7D-4654-81B3-C4C9616C271B}"/>
              </a:ext>
            </a:extLst>
          </p:cNvPr>
          <p:cNvSpPr>
            <a:spLocks noGrp="1" noRot="1" noChangeArrowheads="1"/>
          </p:cNvSpPr>
          <p:nvPr>
            <p:ph type="title"/>
          </p:nvPr>
        </p:nvSpPr>
        <p:spPr>
          <a:xfrm>
            <a:off x="827089" y="115891"/>
            <a:ext cx="7472363" cy="936625"/>
          </a:xfrm>
        </p:spPr>
        <p:txBody>
          <a:bodyPr/>
          <a:lstStyle/>
          <a:p>
            <a:pPr eaLnBrk="1" hangingPunct="1">
              <a:defRPr/>
            </a:pPr>
            <a:r>
              <a:rPr lang="fr-FR" sz="28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GENESE DE LA QUALITE</a:t>
            </a:r>
          </a:p>
        </p:txBody>
      </p:sp>
    </p:spTree>
    <p:extLst>
      <p:ext uri="{BB962C8B-B14F-4D97-AF65-F5344CB8AC3E}">
        <p14:creationId xmlns:p14="http://schemas.microsoft.com/office/powerpoint/2010/main" val="16641556"/>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56707">
                                            <p:txEl>
                                              <p:pRg st="1" end="1"/>
                                            </p:txEl>
                                          </p:spTgt>
                                        </p:tgtEl>
                                        <p:attrNameLst>
                                          <p:attrName>style.visibility</p:attrName>
                                        </p:attrNameLst>
                                      </p:cBhvr>
                                      <p:to>
                                        <p:strVal val="visible"/>
                                      </p:to>
                                    </p:set>
                                    <p:anim calcmode="lin" valueType="num">
                                      <p:cBhvr additive="base">
                                        <p:cTn id="7" dur="500" fill="hold"/>
                                        <p:tgtEl>
                                          <p:spTgt spid="45670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67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56707">
                                            <p:txEl>
                                              <p:pRg st="2" end="2"/>
                                            </p:txEl>
                                          </p:spTgt>
                                        </p:tgtEl>
                                        <p:attrNameLst>
                                          <p:attrName>style.visibility</p:attrName>
                                        </p:attrNameLst>
                                      </p:cBhvr>
                                      <p:to>
                                        <p:strVal val="visible"/>
                                      </p:to>
                                    </p:set>
                                    <p:anim calcmode="lin" valueType="num">
                                      <p:cBhvr additive="base">
                                        <p:cTn id="13" dur="500" fill="hold"/>
                                        <p:tgtEl>
                                          <p:spTgt spid="45670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567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56707">
                                            <p:txEl>
                                              <p:pRg st="3" end="3"/>
                                            </p:txEl>
                                          </p:spTgt>
                                        </p:tgtEl>
                                        <p:attrNameLst>
                                          <p:attrName>style.visibility</p:attrName>
                                        </p:attrNameLst>
                                      </p:cBhvr>
                                      <p:to>
                                        <p:strVal val="visible"/>
                                      </p:to>
                                    </p:set>
                                    <p:anim calcmode="lin" valueType="num">
                                      <p:cBhvr additive="base">
                                        <p:cTn id="19" dur="500" fill="hold"/>
                                        <p:tgtEl>
                                          <p:spTgt spid="45670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5670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1"/>
          <p:cNvSpPr>
            <a:spLocks noChangeArrowheads="1"/>
          </p:cNvSpPr>
          <p:nvPr/>
        </p:nvSpPr>
        <p:spPr bwMode="auto">
          <a:xfrm>
            <a:off x="1331119" y="2349104"/>
            <a:ext cx="648176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fontAlgn="base">
              <a:spcBef>
                <a:spcPct val="0"/>
              </a:spcBef>
              <a:spcAft>
                <a:spcPct val="0"/>
              </a:spcAft>
              <a:buClrTx/>
              <a:buSzTx/>
              <a:buFontTx/>
              <a:buNone/>
            </a:pPr>
            <a:r>
              <a:rPr lang="fr-FR" altLang="fr-FR" sz="3300" dirty="0">
                <a:solidFill>
                  <a:srgbClr val="0070C0"/>
                </a:solidFill>
                <a:latin typeface="Verdana" panose="020B0604030504040204" pitchFamily="34" charset="0"/>
                <a:cs typeface="Arial" panose="020B0604020202020204" pitchFamily="34" charset="0"/>
              </a:rPr>
              <a:t>-3-</a:t>
            </a:r>
          </a:p>
          <a:p>
            <a:pPr algn="ctr" fontAlgn="base">
              <a:spcBef>
                <a:spcPct val="0"/>
              </a:spcBef>
              <a:spcAft>
                <a:spcPct val="0"/>
              </a:spcAft>
              <a:buClrTx/>
              <a:buSzTx/>
              <a:buFontTx/>
              <a:buNone/>
            </a:pPr>
            <a:r>
              <a:rPr lang="fr-FR" altLang="fr-FR" sz="3300" dirty="0">
                <a:solidFill>
                  <a:srgbClr val="0070C0"/>
                </a:solidFill>
                <a:latin typeface="Verdana" panose="020B0604030504040204" pitchFamily="34" charset="0"/>
                <a:cs typeface="Arial" panose="020B0604020202020204" pitchFamily="34" charset="0"/>
              </a:rPr>
              <a:t>Evolution du concept qualité</a:t>
            </a:r>
          </a:p>
        </p:txBody>
      </p:sp>
      <p:sp>
        <p:nvSpPr>
          <p:cNvPr id="6" name="Rectangle 5"/>
          <p:cNvSpPr/>
          <p:nvPr/>
        </p:nvSpPr>
        <p:spPr>
          <a:xfrm>
            <a:off x="1331120" y="5629275"/>
            <a:ext cx="6669881" cy="415498"/>
          </a:xfrm>
          <a:prstGeom prst="rect">
            <a:avLst/>
          </a:prstGeom>
        </p:spPr>
        <p:txBody>
          <a:bodyPr>
            <a:spAutoFit/>
          </a:bodyPr>
          <a:lstStyle/>
          <a:p>
            <a:pPr algn="r">
              <a:defRPr/>
            </a:pPr>
            <a:r>
              <a:rPr lang="fr-FR" sz="1200" b="1" i="1" kern="0" dirty="0">
                <a:solidFill>
                  <a:prstClr val="white"/>
                </a:solidFill>
                <a:latin typeface="Comic Sans MS" pitchFamily="66" charset="0"/>
                <a:cs typeface="Arial" panose="020B0604020202020204" pitchFamily="34" charset="0"/>
              </a:rPr>
              <a:t>Dr. SANOGO Sangha Adama Alain</a:t>
            </a:r>
          </a:p>
          <a:p>
            <a:pPr algn="r">
              <a:defRPr/>
            </a:pPr>
            <a:r>
              <a:rPr lang="fr-FR" sz="900" i="1" kern="0" dirty="0">
                <a:solidFill>
                  <a:prstClr val="white"/>
                </a:solidFill>
                <a:latin typeface="Comic Sans MS" pitchFamily="66" charset="0"/>
                <a:cs typeface="Arial" panose="020B0604020202020204" pitchFamily="34" charset="0"/>
              </a:rPr>
              <a:t>Master Qualité - Auditeur Certifié IRCA  / GSM: 40 32 22 16 / 07 97 48 46   E-mail: alainsanogo@yahoo.fr</a:t>
            </a:r>
          </a:p>
        </p:txBody>
      </p:sp>
    </p:spTree>
    <p:extLst>
      <p:ext uri="{BB962C8B-B14F-4D97-AF65-F5344CB8AC3E}">
        <p14:creationId xmlns:p14="http://schemas.microsoft.com/office/powerpoint/2010/main" val="4176156752"/>
      </p:ext>
    </p:extLst>
  </p:cSld>
  <p:clrMapOvr>
    <a:masterClrMapping/>
  </p:clrMapOvr>
  <p:transition spd="med">
    <p:zoom/>
  </p:transition>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56707" name="Rectangle 3"/>
          <p:cNvSpPr>
            <a:spLocks noGrp="1" noRot="1" noChangeArrowheads="1"/>
          </p:cNvSpPr>
          <p:nvPr>
            <p:ph type="body" idx="1"/>
          </p:nvPr>
        </p:nvSpPr>
        <p:spPr>
          <a:xfrm>
            <a:off x="0" y="238539"/>
            <a:ext cx="9144000" cy="6334539"/>
          </a:xfrm>
        </p:spPr>
        <p:txBody>
          <a:bodyPr anchor="ctr"/>
          <a:lstStyle/>
          <a:p>
            <a:pPr algn="just" eaLnBrk="1" hangingPunct="1">
              <a:spcBef>
                <a:spcPts val="0"/>
              </a:spcBef>
              <a:buNone/>
              <a:defRPr/>
            </a:pPr>
            <a:r>
              <a:rPr lang="fr-FR" sz="2600"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Ere du tri ou de l’inspection finale (1900-1917)</a:t>
            </a:r>
          </a:p>
          <a:p>
            <a:pPr algn="just" eaLnBrk="1" hangingPunct="1">
              <a:spcBef>
                <a:spcPts val="0"/>
              </a:spcBef>
              <a:buNone/>
              <a:defRPr/>
            </a:pPr>
            <a:r>
              <a:rPr lang="fr-FR" sz="26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 </a:t>
            </a:r>
          </a:p>
          <a:p>
            <a:pPr algn="just" eaLnBrk="1" hangingPunct="1">
              <a:lnSpc>
                <a:spcPct val="150000"/>
              </a:lnSpc>
              <a:spcBef>
                <a:spcPts val="0"/>
              </a:spcBef>
              <a:buNone/>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Qualité évaluée par une inspection finale établissant si le produit est conforme ou non</a:t>
            </a:r>
            <a:endPar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50000"/>
              </a:lnSpc>
              <a:spcBef>
                <a:spcPts val="0"/>
              </a:spcBef>
              <a:buNone/>
              <a:defRPr/>
            </a:pPr>
            <a:r>
              <a:rPr lang="fr-FR" b="1" dirty="0">
                <a:solidFill>
                  <a:schemeClr val="bg2">
                    <a:lumMod val="75000"/>
                    <a:lumOff val="25000"/>
                  </a:schemeClr>
                </a:solidFill>
                <a:effectLst/>
                <a:latin typeface="Verdana" panose="020B0604030504040204" pitchFamily="34" charset="0"/>
                <a:ea typeface="Verdana" panose="020B0604030504040204" pitchFamily="34" charset="0"/>
                <a:cs typeface="Verdana" panose="020B0604030504040204" pitchFamily="34" charset="0"/>
              </a:rPr>
              <a:t>Taylor Winslow Frederik</a:t>
            </a:r>
          </a:p>
          <a:p>
            <a:pPr algn="just" eaLnBrk="1" hangingPunct="1">
              <a:lnSpc>
                <a:spcPct val="150000"/>
              </a:lnSpc>
              <a:spcBef>
                <a:spcPts val="0"/>
              </a:spcBef>
              <a:buClrTx/>
              <a:buSzPct val="150000"/>
              <a:buFont typeface="Arial" panose="020B0604020202020204" pitchFamily="34" charset="0"/>
              <a:buChar char="•"/>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Elaboration de méthodes pour </a:t>
            </a: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améliorer la qualité </a:t>
            </a: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du travail des ouvriers		</a:t>
            </a: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Taylorisme</a:t>
            </a:r>
          </a:p>
          <a:p>
            <a:pPr algn="just" eaLnBrk="1" hangingPunct="1">
              <a:lnSpc>
                <a:spcPct val="150000"/>
              </a:lnSpc>
              <a:spcBef>
                <a:spcPts val="0"/>
              </a:spcBef>
              <a:buClrTx/>
              <a:buSzPct val="150000"/>
              <a:buFont typeface="Arial" panose="020B0604020202020204" pitchFamily="34" charset="0"/>
              <a:buChar char="•"/>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Décomposition de la production en tâches simples et répétitives</a:t>
            </a:r>
          </a:p>
          <a:p>
            <a:pPr algn="just" eaLnBrk="1" hangingPunct="1">
              <a:lnSpc>
                <a:spcPct val="150000"/>
              </a:lnSpc>
              <a:spcBef>
                <a:spcPts val="0"/>
              </a:spcBef>
              <a:buClrTx/>
              <a:buSzPct val="150000"/>
              <a:buFont typeface="Arial" panose="020B0604020202020204" pitchFamily="34" charset="0"/>
              <a:buChar char="•"/>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Augmentation de la productivité et des salaires</a:t>
            </a:r>
          </a:p>
          <a:p>
            <a:pPr algn="just" eaLnBrk="1" hangingPunct="1">
              <a:lnSpc>
                <a:spcPct val="150000"/>
              </a:lnSpc>
              <a:spcBef>
                <a:spcPts val="0"/>
              </a:spcBef>
              <a:buClrTx/>
              <a:buSzPct val="150000"/>
              <a:buFont typeface="Arial" panose="020B0604020202020204" pitchFamily="34" charset="0"/>
              <a:buChar char="•"/>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Mais séparation des hommes qui pensent de ceux qui agissent</a:t>
            </a:r>
          </a:p>
        </p:txBody>
      </p:sp>
      <p:sp>
        <p:nvSpPr>
          <p:cNvPr id="6" name="Flèche droite 4">
            <a:extLst>
              <a:ext uri="{FF2B5EF4-FFF2-40B4-BE49-F238E27FC236}">
                <a16:creationId xmlns:a16="http://schemas.microsoft.com/office/drawing/2014/main" id="{7C6D53AD-A070-447D-8656-881D3825DE21}"/>
              </a:ext>
            </a:extLst>
          </p:cNvPr>
          <p:cNvSpPr/>
          <p:nvPr/>
        </p:nvSpPr>
        <p:spPr>
          <a:xfrm>
            <a:off x="3546872" y="3551581"/>
            <a:ext cx="1025128" cy="16192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C00000"/>
              </a:solidFill>
            </a:endParaRPr>
          </a:p>
        </p:txBody>
      </p:sp>
    </p:spTree>
    <p:extLst>
      <p:ext uri="{BB962C8B-B14F-4D97-AF65-F5344CB8AC3E}">
        <p14:creationId xmlns:p14="http://schemas.microsoft.com/office/powerpoint/2010/main" val="1080339472"/>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56707">
                                            <p:txEl>
                                              <p:pRg st="0" end="0"/>
                                            </p:txEl>
                                          </p:spTgt>
                                        </p:tgtEl>
                                        <p:attrNameLst>
                                          <p:attrName>style.visibility</p:attrName>
                                        </p:attrNameLst>
                                      </p:cBhvr>
                                      <p:to>
                                        <p:strVal val="visible"/>
                                      </p:to>
                                    </p:set>
                                    <p:anim calcmode="lin" valueType="num">
                                      <p:cBhvr additive="base">
                                        <p:cTn id="7" dur="500" fill="hold"/>
                                        <p:tgtEl>
                                          <p:spTgt spid="4567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67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56707">
                                            <p:txEl>
                                              <p:pRg st="1" end="1"/>
                                            </p:txEl>
                                          </p:spTgt>
                                        </p:tgtEl>
                                        <p:attrNameLst>
                                          <p:attrName>style.visibility</p:attrName>
                                        </p:attrNameLst>
                                      </p:cBhvr>
                                      <p:to>
                                        <p:strVal val="visible"/>
                                      </p:to>
                                    </p:set>
                                    <p:anim calcmode="lin" valueType="num">
                                      <p:cBhvr additive="base">
                                        <p:cTn id="13" dur="500" fill="hold"/>
                                        <p:tgtEl>
                                          <p:spTgt spid="45670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567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56707">
                                            <p:txEl>
                                              <p:pRg st="2" end="2"/>
                                            </p:txEl>
                                          </p:spTgt>
                                        </p:tgtEl>
                                        <p:attrNameLst>
                                          <p:attrName>style.visibility</p:attrName>
                                        </p:attrNameLst>
                                      </p:cBhvr>
                                      <p:to>
                                        <p:strVal val="visible"/>
                                      </p:to>
                                    </p:set>
                                    <p:anim calcmode="lin" valueType="num">
                                      <p:cBhvr additive="base">
                                        <p:cTn id="19" dur="500" fill="hold"/>
                                        <p:tgtEl>
                                          <p:spTgt spid="45670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567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56707">
                                            <p:txEl>
                                              <p:pRg st="3" end="3"/>
                                            </p:txEl>
                                          </p:spTgt>
                                        </p:tgtEl>
                                        <p:attrNameLst>
                                          <p:attrName>style.visibility</p:attrName>
                                        </p:attrNameLst>
                                      </p:cBhvr>
                                      <p:to>
                                        <p:strVal val="visible"/>
                                      </p:to>
                                    </p:set>
                                    <p:anim calcmode="lin" valueType="num">
                                      <p:cBhvr additive="base">
                                        <p:cTn id="25" dur="500" fill="hold"/>
                                        <p:tgtEl>
                                          <p:spTgt spid="45670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567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456707">
                                            <p:txEl>
                                              <p:pRg st="4" end="4"/>
                                            </p:txEl>
                                          </p:spTgt>
                                        </p:tgtEl>
                                        <p:attrNameLst>
                                          <p:attrName>style.visibility</p:attrName>
                                        </p:attrNameLst>
                                      </p:cBhvr>
                                      <p:to>
                                        <p:strVal val="visible"/>
                                      </p:to>
                                    </p:set>
                                    <p:anim calcmode="lin" valueType="num">
                                      <p:cBhvr additive="base">
                                        <p:cTn id="31" dur="500" fill="hold"/>
                                        <p:tgtEl>
                                          <p:spTgt spid="45670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567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56707">
                                            <p:txEl>
                                              <p:pRg st="5" end="5"/>
                                            </p:txEl>
                                          </p:spTgt>
                                        </p:tgtEl>
                                        <p:attrNameLst>
                                          <p:attrName>style.visibility</p:attrName>
                                        </p:attrNameLst>
                                      </p:cBhvr>
                                      <p:to>
                                        <p:strVal val="visible"/>
                                      </p:to>
                                    </p:set>
                                    <p:anim calcmode="lin" valueType="num">
                                      <p:cBhvr additive="base">
                                        <p:cTn id="37" dur="500" fill="hold"/>
                                        <p:tgtEl>
                                          <p:spTgt spid="45670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5670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56707">
                                            <p:txEl>
                                              <p:pRg st="6" end="6"/>
                                            </p:txEl>
                                          </p:spTgt>
                                        </p:tgtEl>
                                        <p:attrNameLst>
                                          <p:attrName>style.visibility</p:attrName>
                                        </p:attrNameLst>
                                      </p:cBhvr>
                                      <p:to>
                                        <p:strVal val="visible"/>
                                      </p:to>
                                    </p:set>
                                    <p:anim calcmode="lin" valueType="num">
                                      <p:cBhvr additive="base">
                                        <p:cTn id="43" dur="500" fill="hold"/>
                                        <p:tgtEl>
                                          <p:spTgt spid="45670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5670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56707">
                                            <p:txEl>
                                              <p:pRg st="7" end="7"/>
                                            </p:txEl>
                                          </p:spTgt>
                                        </p:tgtEl>
                                        <p:attrNameLst>
                                          <p:attrName>style.visibility</p:attrName>
                                        </p:attrNameLst>
                                      </p:cBhvr>
                                      <p:to>
                                        <p:strVal val="visible"/>
                                      </p:to>
                                    </p:set>
                                    <p:anim calcmode="lin" valueType="num">
                                      <p:cBhvr additive="base">
                                        <p:cTn id="49" dur="500" fill="hold"/>
                                        <p:tgtEl>
                                          <p:spTgt spid="45670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5670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56707" name="Rectangle 3"/>
          <p:cNvSpPr>
            <a:spLocks noGrp="1" noRot="1" noChangeArrowheads="1"/>
          </p:cNvSpPr>
          <p:nvPr>
            <p:ph type="body" idx="1"/>
          </p:nvPr>
        </p:nvSpPr>
        <p:spPr>
          <a:xfrm>
            <a:off x="156413" y="145774"/>
            <a:ext cx="8831174" cy="6347792"/>
          </a:xfrm>
        </p:spPr>
        <p:txBody>
          <a:bodyPr anchor="ctr"/>
          <a:lstStyle/>
          <a:p>
            <a:pPr marL="0" indent="0" algn="ctr" eaLnBrk="1" hangingPunct="1">
              <a:lnSpc>
                <a:spcPct val="150000"/>
              </a:lnSpc>
              <a:spcBef>
                <a:spcPts val="0"/>
              </a:spcBef>
              <a:buNone/>
              <a:defRPr/>
            </a:pPr>
            <a:r>
              <a:rPr lang="fr-FR" sz="2600"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Ere du contrôle qualité (1918-1960)</a:t>
            </a:r>
          </a:p>
          <a:p>
            <a:pPr marL="0" indent="0" algn="ctr" eaLnBrk="1" hangingPunct="1">
              <a:lnSpc>
                <a:spcPct val="150000"/>
              </a:lnSpc>
              <a:spcBef>
                <a:spcPts val="0"/>
              </a:spcBef>
              <a:buNone/>
              <a:defRPr/>
            </a:pPr>
            <a:endParaRPr lang="fr-FR" sz="800" b="1"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50000"/>
              </a:lnSpc>
              <a:spcBef>
                <a:spcPts val="0"/>
              </a:spcBef>
              <a:buClrTx/>
              <a:buSzPct val="150000"/>
              <a:buFont typeface="Arial" panose="020B0604020202020204" pitchFamily="34" charset="0"/>
              <a:buChar char="•"/>
              <a:defRPr/>
            </a:pPr>
            <a:r>
              <a:rPr lang="fr-FR"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2ème guerre mondiale: </a:t>
            </a:r>
          </a:p>
          <a:p>
            <a:pPr marL="0" indent="0" algn="just" eaLnBrk="1" hangingPunct="1">
              <a:lnSpc>
                <a:spcPct val="150000"/>
              </a:lnSpc>
              <a:spcBef>
                <a:spcPts val="0"/>
              </a:spcBef>
              <a:buNone/>
              <a:defRPr/>
            </a:pPr>
            <a:r>
              <a:rPr lang="fr-FR"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	</a:t>
            </a:r>
            <a:r>
              <a:rPr lang="fr-FR" b="1" dirty="0">
                <a:solidFill>
                  <a:schemeClr val="bg2">
                    <a:lumMod val="75000"/>
                    <a:lumOff val="25000"/>
                  </a:schemeClr>
                </a:solidFill>
                <a:effectLst/>
                <a:latin typeface="Verdana" panose="020B0604030504040204" pitchFamily="34" charset="0"/>
                <a:ea typeface="Verdana" panose="020B0604030504040204" pitchFamily="34" charset="0"/>
                <a:cs typeface="Verdana" panose="020B0604030504040204" pitchFamily="34" charset="0"/>
              </a:rPr>
              <a:t>- Industrie militaire américaine</a:t>
            </a:r>
          </a:p>
          <a:p>
            <a:pPr marL="0" indent="0" algn="just" eaLnBrk="1" hangingPunct="1">
              <a:lnSpc>
                <a:spcPct val="150000"/>
              </a:lnSpc>
              <a:spcBef>
                <a:spcPts val="0"/>
              </a:spcBef>
              <a:buNone/>
              <a:defRPr/>
            </a:pPr>
            <a:r>
              <a:rPr lang="fr-FR"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 </a:t>
            </a: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Mise au point de </a:t>
            </a: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standards militaires (MS) </a:t>
            </a: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de production militaire</a:t>
            </a:r>
          </a:p>
          <a:p>
            <a:pPr marL="0" indent="0" algn="just" eaLnBrk="1" hangingPunct="1">
              <a:lnSpc>
                <a:spcPct val="150000"/>
              </a:lnSpc>
              <a:spcBef>
                <a:spcPts val="0"/>
              </a:spcBef>
              <a:buNone/>
              <a:defRPr/>
            </a:pPr>
            <a:r>
              <a:rPr lang="fr-FR" b="1" dirty="0">
                <a:solidFill>
                  <a:schemeClr val="bg2">
                    <a:lumMod val="75000"/>
                    <a:lumOff val="25000"/>
                  </a:schemeClr>
                </a:solidFill>
                <a:effectLst/>
                <a:latin typeface="Verdana" panose="020B0604030504040204" pitchFamily="34" charset="0"/>
                <a:ea typeface="Verdana" panose="020B0604030504040204" pitchFamily="34" charset="0"/>
                <a:cs typeface="Verdana" panose="020B0604030504040204" pitchFamily="34" charset="0"/>
              </a:rPr>
              <a:t>	- Edward Deming</a:t>
            </a:r>
          </a:p>
          <a:p>
            <a:pPr marL="0" indent="0" algn="just" eaLnBrk="1" hangingPunct="1">
              <a:lnSpc>
                <a:spcPct val="150000"/>
              </a:lnSpc>
              <a:spcBef>
                <a:spcPts val="0"/>
              </a:spcBef>
              <a:buNone/>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Utilisation de </a:t>
            </a: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Méthodes de contrôle statistiques </a:t>
            </a: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pour l’amélioration de la qualité  </a:t>
            </a:r>
          </a:p>
          <a:p>
            <a:pPr marL="0" indent="0" algn="just" eaLnBrk="1" hangingPunct="1">
              <a:lnSpc>
                <a:spcPct val="150000"/>
              </a:lnSpc>
              <a:spcBef>
                <a:spcPts val="0"/>
              </a:spcBef>
              <a:buNone/>
              <a:defRPr/>
            </a:pP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Diffusion dans le monde occidental</a:t>
            </a:r>
          </a:p>
          <a:p>
            <a:pPr marL="0" indent="0" algn="just" eaLnBrk="1" hangingPunct="1">
              <a:lnSpc>
                <a:spcPct val="150000"/>
              </a:lnSpc>
              <a:spcBef>
                <a:spcPts val="0"/>
              </a:spcBef>
              <a:buNone/>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Contrôles statistiques sur des échantillons de produits à différents niveaux de la chaîne de production</a:t>
            </a:r>
          </a:p>
        </p:txBody>
      </p:sp>
      <p:sp>
        <p:nvSpPr>
          <p:cNvPr id="7" name="Flèche droite 4">
            <a:extLst>
              <a:ext uri="{FF2B5EF4-FFF2-40B4-BE49-F238E27FC236}">
                <a16:creationId xmlns:a16="http://schemas.microsoft.com/office/drawing/2014/main" id="{0BC87CFF-CB04-4857-9143-AD04F9E30CCF}"/>
              </a:ext>
            </a:extLst>
          </p:cNvPr>
          <p:cNvSpPr/>
          <p:nvPr/>
        </p:nvSpPr>
        <p:spPr>
          <a:xfrm>
            <a:off x="812654" y="5178702"/>
            <a:ext cx="1025128" cy="16192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C00000"/>
              </a:solidFill>
            </a:endParaRPr>
          </a:p>
        </p:txBody>
      </p:sp>
    </p:spTree>
    <p:extLst>
      <p:ext uri="{BB962C8B-B14F-4D97-AF65-F5344CB8AC3E}">
        <p14:creationId xmlns:p14="http://schemas.microsoft.com/office/powerpoint/2010/main" val="2757915356"/>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56707">
                                            <p:txEl>
                                              <p:pRg st="0" end="0"/>
                                            </p:txEl>
                                          </p:spTgt>
                                        </p:tgtEl>
                                        <p:attrNameLst>
                                          <p:attrName>style.visibility</p:attrName>
                                        </p:attrNameLst>
                                      </p:cBhvr>
                                      <p:to>
                                        <p:strVal val="visible"/>
                                      </p:to>
                                    </p:set>
                                    <p:anim calcmode="lin" valueType="num">
                                      <p:cBhvr additive="base">
                                        <p:cTn id="7" dur="500" fill="hold"/>
                                        <p:tgtEl>
                                          <p:spTgt spid="4567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67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56707">
                                            <p:txEl>
                                              <p:pRg st="2" end="2"/>
                                            </p:txEl>
                                          </p:spTgt>
                                        </p:tgtEl>
                                        <p:attrNameLst>
                                          <p:attrName>style.visibility</p:attrName>
                                        </p:attrNameLst>
                                      </p:cBhvr>
                                      <p:to>
                                        <p:strVal val="visible"/>
                                      </p:to>
                                    </p:set>
                                    <p:anim calcmode="lin" valueType="num">
                                      <p:cBhvr additive="base">
                                        <p:cTn id="13" dur="500" fill="hold"/>
                                        <p:tgtEl>
                                          <p:spTgt spid="45670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567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56707">
                                            <p:txEl>
                                              <p:pRg st="3" end="3"/>
                                            </p:txEl>
                                          </p:spTgt>
                                        </p:tgtEl>
                                        <p:attrNameLst>
                                          <p:attrName>style.visibility</p:attrName>
                                        </p:attrNameLst>
                                      </p:cBhvr>
                                      <p:to>
                                        <p:strVal val="visible"/>
                                      </p:to>
                                    </p:set>
                                    <p:anim calcmode="lin" valueType="num">
                                      <p:cBhvr additive="base">
                                        <p:cTn id="19" dur="500" fill="hold"/>
                                        <p:tgtEl>
                                          <p:spTgt spid="45670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567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56707">
                                            <p:txEl>
                                              <p:pRg st="4" end="4"/>
                                            </p:txEl>
                                          </p:spTgt>
                                        </p:tgtEl>
                                        <p:attrNameLst>
                                          <p:attrName>style.visibility</p:attrName>
                                        </p:attrNameLst>
                                      </p:cBhvr>
                                      <p:to>
                                        <p:strVal val="visible"/>
                                      </p:to>
                                    </p:set>
                                    <p:anim calcmode="lin" valueType="num">
                                      <p:cBhvr additive="base">
                                        <p:cTn id="25" dur="500" fill="hold"/>
                                        <p:tgtEl>
                                          <p:spTgt spid="45670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567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456707">
                                            <p:txEl>
                                              <p:pRg st="5" end="5"/>
                                            </p:txEl>
                                          </p:spTgt>
                                        </p:tgtEl>
                                        <p:attrNameLst>
                                          <p:attrName>style.visibility</p:attrName>
                                        </p:attrNameLst>
                                      </p:cBhvr>
                                      <p:to>
                                        <p:strVal val="visible"/>
                                      </p:to>
                                    </p:set>
                                    <p:anim calcmode="lin" valueType="num">
                                      <p:cBhvr additive="base">
                                        <p:cTn id="31" dur="500" fill="hold"/>
                                        <p:tgtEl>
                                          <p:spTgt spid="45670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5670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456707">
                                            <p:txEl>
                                              <p:pRg st="6" end="6"/>
                                            </p:txEl>
                                          </p:spTgt>
                                        </p:tgtEl>
                                        <p:attrNameLst>
                                          <p:attrName>style.visibility</p:attrName>
                                        </p:attrNameLst>
                                      </p:cBhvr>
                                      <p:to>
                                        <p:strVal val="visible"/>
                                      </p:to>
                                    </p:set>
                                    <p:anim calcmode="lin" valueType="num">
                                      <p:cBhvr additive="base">
                                        <p:cTn id="37" dur="500" fill="hold"/>
                                        <p:tgtEl>
                                          <p:spTgt spid="45670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5670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56707">
                                            <p:txEl>
                                              <p:pRg st="7" end="7"/>
                                            </p:txEl>
                                          </p:spTgt>
                                        </p:tgtEl>
                                        <p:attrNameLst>
                                          <p:attrName>style.visibility</p:attrName>
                                        </p:attrNameLst>
                                      </p:cBhvr>
                                      <p:to>
                                        <p:strVal val="visible"/>
                                      </p:to>
                                    </p:set>
                                    <p:anim calcmode="lin" valueType="num">
                                      <p:cBhvr additive="base">
                                        <p:cTn id="43" dur="500" fill="hold"/>
                                        <p:tgtEl>
                                          <p:spTgt spid="456707">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5670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56707">
                                            <p:txEl>
                                              <p:pRg st="8" end="8"/>
                                            </p:txEl>
                                          </p:spTgt>
                                        </p:tgtEl>
                                        <p:attrNameLst>
                                          <p:attrName>style.visibility</p:attrName>
                                        </p:attrNameLst>
                                      </p:cBhvr>
                                      <p:to>
                                        <p:strVal val="visible"/>
                                      </p:to>
                                    </p:set>
                                    <p:anim calcmode="lin" valueType="num">
                                      <p:cBhvr additive="base">
                                        <p:cTn id="49" dur="500" fill="hold"/>
                                        <p:tgtEl>
                                          <p:spTgt spid="456707">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5670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56707" name="Rectangle 3"/>
          <p:cNvSpPr>
            <a:spLocks noGrp="1" noRot="1" noChangeArrowheads="1"/>
          </p:cNvSpPr>
          <p:nvPr>
            <p:ph type="body" idx="1"/>
          </p:nvPr>
        </p:nvSpPr>
        <p:spPr>
          <a:xfrm>
            <a:off x="0" y="79513"/>
            <a:ext cx="9066353" cy="6698974"/>
          </a:xfrm>
        </p:spPr>
        <p:txBody>
          <a:bodyPr anchor="ctr"/>
          <a:lstStyle/>
          <a:p>
            <a:pPr marL="0" indent="0" algn="ctr" eaLnBrk="1" hangingPunct="1">
              <a:lnSpc>
                <a:spcPct val="150000"/>
              </a:lnSpc>
              <a:spcBef>
                <a:spcPts val="0"/>
              </a:spcBef>
              <a:buNone/>
              <a:defRPr/>
            </a:pPr>
            <a:r>
              <a:rPr lang="fr-FR"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 </a:t>
            </a:r>
            <a:r>
              <a:rPr lang="fr-FR" sz="2600"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Ere de la prévention (1960-1980)</a:t>
            </a:r>
          </a:p>
          <a:p>
            <a:pPr marL="0" indent="0" algn="just" eaLnBrk="1" hangingPunct="1">
              <a:lnSpc>
                <a:spcPct val="150000"/>
              </a:lnSpc>
              <a:spcBef>
                <a:spcPts val="0"/>
              </a:spcBef>
              <a:buNone/>
              <a:defRPr/>
            </a:pPr>
            <a:r>
              <a:rPr lang="fr-FR" sz="2600"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USA</a:t>
            </a:r>
          </a:p>
          <a:p>
            <a:pPr marL="0" indent="0" algn="just" eaLnBrk="1" hangingPunct="1">
              <a:lnSpc>
                <a:spcPct val="150000"/>
              </a:lnSpc>
              <a:spcBef>
                <a:spcPts val="0"/>
              </a:spcBef>
              <a:buNone/>
              <a:defRPr/>
            </a:pPr>
            <a:r>
              <a:rPr lang="fr-FR" b="1" dirty="0">
                <a:solidFill>
                  <a:schemeClr val="bg2">
                    <a:lumMod val="75000"/>
                    <a:lumOff val="25000"/>
                  </a:schemeClr>
                </a:solidFill>
                <a:effectLst/>
                <a:latin typeface="Verdana" panose="020B0604030504040204" pitchFamily="34" charset="0"/>
                <a:ea typeface="Verdana" panose="020B0604030504040204" pitchFamily="34" charset="0"/>
                <a:cs typeface="Verdana" panose="020B0604030504040204" pitchFamily="34" charset="0"/>
              </a:rPr>
              <a:t>Industrie militaire américaine</a:t>
            </a:r>
          </a:p>
          <a:p>
            <a:pPr marL="0" indent="0" algn="just" eaLnBrk="1" hangingPunct="1">
              <a:lnSpc>
                <a:spcPct val="150000"/>
              </a:lnSpc>
              <a:spcBef>
                <a:spcPts val="0"/>
              </a:spcBef>
              <a:buNone/>
              <a:defRPr/>
            </a:pPr>
            <a:r>
              <a:rPr lang="fr-FR"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 </a:t>
            </a: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Méthodes de prévention des risques dans la production: </a:t>
            </a: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Assurance Qualité</a:t>
            </a:r>
          </a:p>
          <a:p>
            <a:pPr algn="just" eaLnBrk="1" hangingPunct="1">
              <a:lnSpc>
                <a:spcPct val="150000"/>
              </a:lnSpc>
              <a:spcBef>
                <a:spcPts val="0"/>
              </a:spcBef>
              <a:buNone/>
              <a:defRPr/>
            </a:pPr>
            <a:r>
              <a:rPr lang="fr-FR"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 -1951: </a:t>
            </a:r>
            <a:r>
              <a:rPr lang="fr-FR" b="1" dirty="0" err="1">
                <a:solidFill>
                  <a:schemeClr val="bg2">
                    <a:lumMod val="75000"/>
                    <a:lumOff val="25000"/>
                  </a:schemeClr>
                </a:solidFill>
                <a:effectLst/>
                <a:latin typeface="Verdana" panose="020B0604030504040204" pitchFamily="34" charset="0"/>
                <a:ea typeface="Verdana" panose="020B0604030504040204" pitchFamily="34" charset="0"/>
                <a:cs typeface="Verdana" panose="020B0604030504040204" pitchFamily="34" charset="0"/>
              </a:rPr>
              <a:t>Feigelbaum</a:t>
            </a:r>
            <a:endParaRPr lang="fr-FR" b="1" dirty="0">
              <a:solidFill>
                <a:schemeClr val="bg2">
                  <a:lumMod val="75000"/>
                  <a:lumOff val="25000"/>
                </a:schemeClr>
              </a:solidFill>
              <a:effectLst/>
              <a:latin typeface="Verdana" panose="020B0604030504040204" pitchFamily="34" charset="0"/>
              <a:ea typeface="Verdana" panose="020B0604030504040204" pitchFamily="34" charset="0"/>
              <a:cs typeface="Verdana" panose="020B0604030504040204" pitchFamily="34" charset="0"/>
            </a:endParaRPr>
          </a:p>
          <a:p>
            <a:pPr marL="0" indent="0" algn="just" eaLnBrk="1" hangingPunct="1">
              <a:lnSpc>
                <a:spcPct val="150000"/>
              </a:lnSpc>
              <a:spcBef>
                <a:spcPts val="0"/>
              </a:spcBef>
              <a:buNone/>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Introduction du concept « </a:t>
            </a:r>
            <a:r>
              <a:rPr lang="fr-FR" b="1"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Total </a:t>
            </a:r>
            <a:r>
              <a:rPr lang="fr-FR" b="1" i="1"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Quality</a:t>
            </a:r>
            <a:r>
              <a:rPr lang="fr-FR" b="1"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Control</a:t>
            </a: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p>
          <a:p>
            <a:pPr marL="0" indent="0" algn="just" eaLnBrk="1" hangingPunct="1">
              <a:lnSpc>
                <a:spcPct val="150000"/>
              </a:lnSpc>
              <a:spcBef>
                <a:spcPts val="0"/>
              </a:spcBef>
              <a:buNone/>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Coûts de non qualité</a:t>
            </a: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sz="3200"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&gt; </a:t>
            </a: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Coûts d’obtention de la qualité</a:t>
            </a:r>
          </a:p>
          <a:p>
            <a:pPr marL="0" indent="0" algn="just" eaLnBrk="1" hangingPunct="1">
              <a:lnSpc>
                <a:spcPct val="150000"/>
              </a:lnSpc>
              <a:spcBef>
                <a:spcPts val="0"/>
              </a:spcBef>
              <a:buNone/>
              <a:defRPr/>
            </a:pPr>
            <a:r>
              <a:rPr lang="fr-FR"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-1961</a:t>
            </a: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b="1" dirty="0">
                <a:solidFill>
                  <a:schemeClr val="bg2">
                    <a:lumMod val="75000"/>
                    <a:lumOff val="25000"/>
                  </a:schemeClr>
                </a:solidFill>
                <a:effectLst/>
                <a:latin typeface="Verdana" panose="020B0604030504040204" pitchFamily="34" charset="0"/>
                <a:ea typeface="Verdana" panose="020B0604030504040204" pitchFamily="34" charset="0"/>
                <a:cs typeface="Verdana" panose="020B0604030504040204" pitchFamily="34" charset="0"/>
              </a:rPr>
              <a:t>Crosby Philip</a:t>
            </a:r>
          </a:p>
          <a:p>
            <a:pPr algn="just" eaLnBrk="1" hangingPunct="1">
              <a:lnSpc>
                <a:spcPct val="150000"/>
              </a:lnSpc>
              <a:spcBef>
                <a:spcPts val="0"/>
              </a:spcBef>
              <a:buClrTx/>
              <a:buSzPct val="150000"/>
              <a:buFont typeface="Arial" panose="020B0604020202020204" pitchFamily="34" charset="0"/>
              <a:buChar char="•"/>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Développement du concept </a:t>
            </a: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b="1"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zéro défaut </a:t>
            </a: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a:t>
            </a:r>
          </a:p>
          <a:p>
            <a:pPr algn="just" eaLnBrk="1" hangingPunct="1">
              <a:lnSpc>
                <a:spcPct val="150000"/>
              </a:lnSpc>
              <a:spcBef>
                <a:spcPts val="0"/>
              </a:spcBef>
              <a:buClrTx/>
              <a:buSzPct val="150000"/>
              <a:buFont typeface="Arial" panose="020B0604020202020204" pitchFamily="34" charset="0"/>
              <a:buChar char="•"/>
              <a:defRPr/>
            </a:pP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Importance de l’homme (motivations, comportements) dans l’obtention de la qualité</a:t>
            </a:r>
            <a:endPar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94152849"/>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56707">
                                            <p:txEl>
                                              <p:pRg st="0" end="0"/>
                                            </p:txEl>
                                          </p:spTgt>
                                        </p:tgtEl>
                                        <p:attrNameLst>
                                          <p:attrName>style.visibility</p:attrName>
                                        </p:attrNameLst>
                                      </p:cBhvr>
                                      <p:to>
                                        <p:strVal val="visible"/>
                                      </p:to>
                                    </p:set>
                                    <p:anim calcmode="lin" valueType="num">
                                      <p:cBhvr additive="base">
                                        <p:cTn id="7" dur="500" fill="hold"/>
                                        <p:tgtEl>
                                          <p:spTgt spid="4567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67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56707">
                                            <p:txEl>
                                              <p:pRg st="1" end="1"/>
                                            </p:txEl>
                                          </p:spTgt>
                                        </p:tgtEl>
                                        <p:attrNameLst>
                                          <p:attrName>style.visibility</p:attrName>
                                        </p:attrNameLst>
                                      </p:cBhvr>
                                      <p:to>
                                        <p:strVal val="visible"/>
                                      </p:to>
                                    </p:set>
                                    <p:anim calcmode="lin" valueType="num">
                                      <p:cBhvr additive="base">
                                        <p:cTn id="13" dur="500" fill="hold"/>
                                        <p:tgtEl>
                                          <p:spTgt spid="45670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567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56707">
                                            <p:txEl>
                                              <p:pRg st="2" end="2"/>
                                            </p:txEl>
                                          </p:spTgt>
                                        </p:tgtEl>
                                        <p:attrNameLst>
                                          <p:attrName>style.visibility</p:attrName>
                                        </p:attrNameLst>
                                      </p:cBhvr>
                                      <p:to>
                                        <p:strVal val="visible"/>
                                      </p:to>
                                    </p:set>
                                    <p:anim calcmode="lin" valueType="num">
                                      <p:cBhvr additive="base">
                                        <p:cTn id="19" dur="500" fill="hold"/>
                                        <p:tgtEl>
                                          <p:spTgt spid="45670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567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56707">
                                            <p:txEl>
                                              <p:pRg st="3" end="3"/>
                                            </p:txEl>
                                          </p:spTgt>
                                        </p:tgtEl>
                                        <p:attrNameLst>
                                          <p:attrName>style.visibility</p:attrName>
                                        </p:attrNameLst>
                                      </p:cBhvr>
                                      <p:to>
                                        <p:strVal val="visible"/>
                                      </p:to>
                                    </p:set>
                                    <p:anim calcmode="lin" valueType="num">
                                      <p:cBhvr additive="base">
                                        <p:cTn id="25" dur="500" fill="hold"/>
                                        <p:tgtEl>
                                          <p:spTgt spid="45670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567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456707">
                                            <p:txEl>
                                              <p:pRg st="4" end="4"/>
                                            </p:txEl>
                                          </p:spTgt>
                                        </p:tgtEl>
                                        <p:attrNameLst>
                                          <p:attrName>style.visibility</p:attrName>
                                        </p:attrNameLst>
                                      </p:cBhvr>
                                      <p:to>
                                        <p:strVal val="visible"/>
                                      </p:to>
                                    </p:set>
                                    <p:anim calcmode="lin" valueType="num">
                                      <p:cBhvr additive="base">
                                        <p:cTn id="31" dur="500" fill="hold"/>
                                        <p:tgtEl>
                                          <p:spTgt spid="45670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567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456707">
                                            <p:txEl>
                                              <p:pRg st="5" end="5"/>
                                            </p:txEl>
                                          </p:spTgt>
                                        </p:tgtEl>
                                        <p:attrNameLst>
                                          <p:attrName>style.visibility</p:attrName>
                                        </p:attrNameLst>
                                      </p:cBhvr>
                                      <p:to>
                                        <p:strVal val="visible"/>
                                      </p:to>
                                    </p:set>
                                    <p:anim calcmode="lin" valueType="num">
                                      <p:cBhvr additive="base">
                                        <p:cTn id="37" dur="500" fill="hold"/>
                                        <p:tgtEl>
                                          <p:spTgt spid="45670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5670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456707">
                                            <p:txEl>
                                              <p:pRg st="6" end="6"/>
                                            </p:txEl>
                                          </p:spTgt>
                                        </p:tgtEl>
                                        <p:attrNameLst>
                                          <p:attrName>style.visibility</p:attrName>
                                        </p:attrNameLst>
                                      </p:cBhvr>
                                      <p:to>
                                        <p:strVal val="visible"/>
                                      </p:to>
                                    </p:set>
                                    <p:anim calcmode="lin" valueType="num">
                                      <p:cBhvr additive="base">
                                        <p:cTn id="43" dur="500" fill="hold"/>
                                        <p:tgtEl>
                                          <p:spTgt spid="45670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5670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56707">
                                            <p:txEl>
                                              <p:pRg st="7" end="7"/>
                                            </p:txEl>
                                          </p:spTgt>
                                        </p:tgtEl>
                                        <p:attrNameLst>
                                          <p:attrName>style.visibility</p:attrName>
                                        </p:attrNameLst>
                                      </p:cBhvr>
                                      <p:to>
                                        <p:strVal val="visible"/>
                                      </p:to>
                                    </p:set>
                                    <p:anim calcmode="lin" valueType="num">
                                      <p:cBhvr additive="base">
                                        <p:cTn id="49" dur="500" fill="hold"/>
                                        <p:tgtEl>
                                          <p:spTgt spid="45670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5670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56707">
                                            <p:txEl>
                                              <p:pRg st="8" end="8"/>
                                            </p:txEl>
                                          </p:spTgt>
                                        </p:tgtEl>
                                        <p:attrNameLst>
                                          <p:attrName>style.visibility</p:attrName>
                                        </p:attrNameLst>
                                      </p:cBhvr>
                                      <p:to>
                                        <p:strVal val="visible"/>
                                      </p:to>
                                    </p:set>
                                    <p:anim calcmode="lin" valueType="num">
                                      <p:cBhvr additive="base">
                                        <p:cTn id="55" dur="500" fill="hold"/>
                                        <p:tgtEl>
                                          <p:spTgt spid="456707">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5670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56707">
                                            <p:txEl>
                                              <p:pRg st="9" end="9"/>
                                            </p:txEl>
                                          </p:spTgt>
                                        </p:tgtEl>
                                        <p:attrNameLst>
                                          <p:attrName>style.visibility</p:attrName>
                                        </p:attrNameLst>
                                      </p:cBhvr>
                                      <p:to>
                                        <p:strVal val="visible"/>
                                      </p:to>
                                    </p:set>
                                    <p:anim calcmode="lin" valueType="num">
                                      <p:cBhvr additive="base">
                                        <p:cTn id="61" dur="500" fill="hold"/>
                                        <p:tgtEl>
                                          <p:spTgt spid="456707">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56707">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56707" name="Rectangle 3"/>
          <p:cNvSpPr>
            <a:spLocks noGrp="1" noRot="1" noChangeArrowheads="1"/>
          </p:cNvSpPr>
          <p:nvPr>
            <p:ph type="body" idx="1"/>
          </p:nvPr>
        </p:nvSpPr>
        <p:spPr>
          <a:xfrm>
            <a:off x="64394" y="119270"/>
            <a:ext cx="9015211" cy="6738730"/>
          </a:xfrm>
        </p:spPr>
        <p:txBody>
          <a:bodyPr anchor="ctr"/>
          <a:lstStyle/>
          <a:p>
            <a:pPr marL="0" indent="0" algn="ctr" eaLnBrk="1" hangingPunct="1">
              <a:lnSpc>
                <a:spcPct val="150000"/>
              </a:lnSpc>
              <a:spcBef>
                <a:spcPts val="0"/>
              </a:spcBef>
              <a:buNone/>
              <a:defRPr/>
            </a:pP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sz="2600"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Ere de la prévention (1960-1980)</a:t>
            </a:r>
          </a:p>
          <a:p>
            <a:pPr marL="0" indent="0" algn="just" eaLnBrk="1" hangingPunct="1">
              <a:lnSpc>
                <a:spcPct val="150000"/>
              </a:lnSpc>
              <a:spcBef>
                <a:spcPts val="0"/>
              </a:spcBef>
              <a:buNone/>
              <a:defRPr/>
            </a:pPr>
            <a:r>
              <a:rPr lang="fr-FR"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JAPON</a:t>
            </a:r>
          </a:p>
          <a:p>
            <a:pPr marL="0" indent="0" algn="just" eaLnBrk="1" hangingPunct="1">
              <a:lnSpc>
                <a:spcPct val="150000"/>
              </a:lnSpc>
              <a:spcBef>
                <a:spcPts val="0"/>
              </a:spcBef>
              <a:buNone/>
              <a:defRPr/>
            </a:pP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Nécessité de reconstruction de l’économie</a:t>
            </a:r>
          </a:p>
          <a:p>
            <a:pPr algn="just" eaLnBrk="1" hangingPunct="1">
              <a:lnSpc>
                <a:spcPct val="150000"/>
              </a:lnSpc>
              <a:spcBef>
                <a:spcPts val="0"/>
              </a:spcBef>
              <a:buClrTx/>
              <a:buSzPct val="150000"/>
              <a:buFont typeface="Arial" panose="020B0604020202020204" pitchFamily="34" charset="0"/>
              <a:buChar char="•"/>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Création de la </a:t>
            </a:r>
            <a:r>
              <a:rPr lang="fr-FR" i="1"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Japanese</a:t>
            </a:r>
            <a:r>
              <a:rPr lang="fr-FR"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Union of </a:t>
            </a:r>
            <a:r>
              <a:rPr lang="fr-FR" i="1"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Scientist</a:t>
            </a:r>
            <a:r>
              <a:rPr lang="fr-FR"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and </a:t>
            </a:r>
            <a:r>
              <a:rPr lang="fr-FR" i="1"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Engineers</a:t>
            </a:r>
            <a:r>
              <a:rPr lang="fr-FR"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(JUSE)</a:t>
            </a:r>
          </a:p>
          <a:p>
            <a:pPr algn="just" eaLnBrk="1" hangingPunct="1">
              <a:lnSpc>
                <a:spcPct val="150000"/>
              </a:lnSpc>
              <a:spcBef>
                <a:spcPts val="0"/>
              </a:spcBef>
              <a:buClrTx/>
              <a:buSzPct val="150000"/>
              <a:buFont typeface="Arial" panose="020B0604020202020204" pitchFamily="34" charset="0"/>
              <a:buChar char="•"/>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b="1"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Kaoru</a:t>
            </a: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Ishikawa </a:t>
            </a: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crée une approche typiquement japonaise de la maîtrise de la qualité</a:t>
            </a:r>
          </a:p>
          <a:p>
            <a:pPr lvl="1" algn="just" eaLnBrk="1" hangingPunct="1">
              <a:lnSpc>
                <a:spcPct val="150000"/>
              </a:lnSpc>
              <a:spcBef>
                <a:spcPts val="0"/>
              </a:spcBef>
              <a:buClrTx/>
              <a:buSzPct val="150000"/>
              <a:buFont typeface="Arial" panose="020B0604020202020204" pitchFamily="34" charset="0"/>
              <a:buChar char="•"/>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sz="24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Naissance des cercles qualité (groupes de réflexion mixtes)</a:t>
            </a:r>
          </a:p>
          <a:p>
            <a:pPr lvl="1" algn="just" eaLnBrk="1" hangingPunct="1">
              <a:lnSpc>
                <a:spcPct val="150000"/>
              </a:lnSpc>
              <a:spcBef>
                <a:spcPts val="0"/>
              </a:spcBef>
              <a:buClrTx/>
              <a:buSzPct val="150000"/>
              <a:buFont typeface="Arial" panose="020B0604020202020204" pitchFamily="34" charset="0"/>
              <a:buChar char="•"/>
              <a:defRPr/>
            </a:pPr>
            <a:r>
              <a:rPr lang="fr-FR" sz="240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Amélioration continue de la qualité</a:t>
            </a:r>
          </a:p>
          <a:p>
            <a:pPr algn="just" eaLnBrk="1" hangingPunct="1">
              <a:lnSpc>
                <a:spcPct val="150000"/>
              </a:lnSpc>
              <a:spcBef>
                <a:spcPts val="0"/>
              </a:spcBef>
              <a:buClrTx/>
              <a:buSzPct val="150000"/>
              <a:buFont typeface="Arial" panose="020B0604020202020204" pitchFamily="34" charset="0"/>
              <a:buChar char="•"/>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Concept </a:t>
            </a: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Total </a:t>
            </a:r>
            <a:r>
              <a:rPr lang="fr-FR" b="1" dirty="0" err="1">
                <a:solidFill>
                  <a:schemeClr val="bg2"/>
                </a:solidFill>
                <a:effectLst/>
                <a:latin typeface="Verdana" panose="020B0604030504040204" pitchFamily="34" charset="0"/>
                <a:ea typeface="Verdana" panose="020B0604030504040204" pitchFamily="34" charset="0"/>
                <a:cs typeface="Verdana" panose="020B0604030504040204" pitchFamily="34" charset="0"/>
              </a:rPr>
              <a:t>Quality</a:t>
            </a: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Management (TQM)</a:t>
            </a:r>
          </a:p>
          <a:p>
            <a:pPr marL="0" indent="0" algn="just" eaLnBrk="1" hangingPunct="1">
              <a:lnSpc>
                <a:spcPct val="150000"/>
              </a:lnSpc>
              <a:spcBef>
                <a:spcPts val="0"/>
              </a:spcBef>
              <a:buNone/>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Orientation Client +++</a:t>
            </a: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endPar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5" name="Flèche droite 4"/>
          <p:cNvSpPr/>
          <p:nvPr/>
        </p:nvSpPr>
        <p:spPr>
          <a:xfrm>
            <a:off x="6262975" y="3809071"/>
            <a:ext cx="1026319" cy="16192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C00000"/>
              </a:solidFill>
            </a:endParaRPr>
          </a:p>
        </p:txBody>
      </p:sp>
    </p:spTree>
    <p:extLst>
      <p:ext uri="{BB962C8B-B14F-4D97-AF65-F5344CB8AC3E}">
        <p14:creationId xmlns:p14="http://schemas.microsoft.com/office/powerpoint/2010/main" val="3491760785"/>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56707">
                                            <p:txEl>
                                              <p:pRg st="0" end="0"/>
                                            </p:txEl>
                                          </p:spTgt>
                                        </p:tgtEl>
                                        <p:attrNameLst>
                                          <p:attrName>style.visibility</p:attrName>
                                        </p:attrNameLst>
                                      </p:cBhvr>
                                      <p:to>
                                        <p:strVal val="visible"/>
                                      </p:to>
                                    </p:set>
                                    <p:anim calcmode="lin" valueType="num">
                                      <p:cBhvr additive="base">
                                        <p:cTn id="7" dur="500" fill="hold"/>
                                        <p:tgtEl>
                                          <p:spTgt spid="4567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67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56707">
                                            <p:txEl>
                                              <p:pRg st="1" end="1"/>
                                            </p:txEl>
                                          </p:spTgt>
                                        </p:tgtEl>
                                        <p:attrNameLst>
                                          <p:attrName>style.visibility</p:attrName>
                                        </p:attrNameLst>
                                      </p:cBhvr>
                                      <p:to>
                                        <p:strVal val="visible"/>
                                      </p:to>
                                    </p:set>
                                    <p:anim calcmode="lin" valueType="num">
                                      <p:cBhvr additive="base">
                                        <p:cTn id="13" dur="500" fill="hold"/>
                                        <p:tgtEl>
                                          <p:spTgt spid="45670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567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56707">
                                            <p:txEl>
                                              <p:pRg st="2" end="2"/>
                                            </p:txEl>
                                          </p:spTgt>
                                        </p:tgtEl>
                                        <p:attrNameLst>
                                          <p:attrName>style.visibility</p:attrName>
                                        </p:attrNameLst>
                                      </p:cBhvr>
                                      <p:to>
                                        <p:strVal val="visible"/>
                                      </p:to>
                                    </p:set>
                                    <p:anim calcmode="lin" valueType="num">
                                      <p:cBhvr additive="base">
                                        <p:cTn id="19" dur="500" fill="hold"/>
                                        <p:tgtEl>
                                          <p:spTgt spid="45670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567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56707">
                                            <p:txEl>
                                              <p:pRg st="3" end="3"/>
                                            </p:txEl>
                                          </p:spTgt>
                                        </p:tgtEl>
                                        <p:attrNameLst>
                                          <p:attrName>style.visibility</p:attrName>
                                        </p:attrNameLst>
                                      </p:cBhvr>
                                      <p:to>
                                        <p:strVal val="visible"/>
                                      </p:to>
                                    </p:set>
                                    <p:anim calcmode="lin" valueType="num">
                                      <p:cBhvr additive="base">
                                        <p:cTn id="25" dur="500" fill="hold"/>
                                        <p:tgtEl>
                                          <p:spTgt spid="45670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567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56707">
                                            <p:txEl>
                                              <p:pRg st="4" end="4"/>
                                            </p:txEl>
                                          </p:spTgt>
                                        </p:tgtEl>
                                        <p:attrNameLst>
                                          <p:attrName>style.visibility</p:attrName>
                                        </p:attrNameLst>
                                      </p:cBhvr>
                                      <p:to>
                                        <p:strVal val="visible"/>
                                      </p:to>
                                    </p:set>
                                    <p:anim calcmode="lin" valueType="num">
                                      <p:cBhvr additive="base">
                                        <p:cTn id="31" dur="500" fill="hold"/>
                                        <p:tgtEl>
                                          <p:spTgt spid="45670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567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56707">
                                            <p:txEl>
                                              <p:pRg st="5" end="5"/>
                                            </p:txEl>
                                          </p:spTgt>
                                        </p:tgtEl>
                                        <p:attrNameLst>
                                          <p:attrName>style.visibility</p:attrName>
                                        </p:attrNameLst>
                                      </p:cBhvr>
                                      <p:to>
                                        <p:strVal val="visible"/>
                                      </p:to>
                                    </p:set>
                                    <p:anim calcmode="lin" valueType="num">
                                      <p:cBhvr additive="base">
                                        <p:cTn id="37" dur="500" fill="hold"/>
                                        <p:tgtEl>
                                          <p:spTgt spid="45670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5670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56707">
                                            <p:txEl>
                                              <p:pRg st="6" end="6"/>
                                            </p:txEl>
                                          </p:spTgt>
                                        </p:tgtEl>
                                        <p:attrNameLst>
                                          <p:attrName>style.visibility</p:attrName>
                                        </p:attrNameLst>
                                      </p:cBhvr>
                                      <p:to>
                                        <p:strVal val="visible"/>
                                      </p:to>
                                    </p:set>
                                    <p:anim calcmode="lin" valueType="num">
                                      <p:cBhvr additive="base">
                                        <p:cTn id="43" dur="500" fill="hold"/>
                                        <p:tgtEl>
                                          <p:spTgt spid="45670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5670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456707">
                                            <p:txEl>
                                              <p:pRg st="7" end="7"/>
                                            </p:txEl>
                                          </p:spTgt>
                                        </p:tgtEl>
                                        <p:attrNameLst>
                                          <p:attrName>style.visibility</p:attrName>
                                        </p:attrNameLst>
                                      </p:cBhvr>
                                      <p:to>
                                        <p:strVal val="visible"/>
                                      </p:to>
                                    </p:set>
                                    <p:anim calcmode="lin" valueType="num">
                                      <p:cBhvr additive="base">
                                        <p:cTn id="49" dur="500" fill="hold"/>
                                        <p:tgtEl>
                                          <p:spTgt spid="45670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5670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456707">
                                            <p:txEl>
                                              <p:pRg st="8" end="8"/>
                                            </p:txEl>
                                          </p:spTgt>
                                        </p:tgtEl>
                                        <p:attrNameLst>
                                          <p:attrName>style.visibility</p:attrName>
                                        </p:attrNameLst>
                                      </p:cBhvr>
                                      <p:to>
                                        <p:strVal val="visible"/>
                                      </p:to>
                                    </p:set>
                                    <p:anim calcmode="lin" valueType="num">
                                      <p:cBhvr additive="base">
                                        <p:cTn id="55" dur="500" fill="hold"/>
                                        <p:tgtEl>
                                          <p:spTgt spid="456707">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5670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56707" name="Rectangle 3"/>
          <p:cNvSpPr>
            <a:spLocks noGrp="1" noRot="1" noChangeArrowheads="1"/>
          </p:cNvSpPr>
          <p:nvPr>
            <p:ph type="body" idx="1"/>
          </p:nvPr>
        </p:nvSpPr>
        <p:spPr>
          <a:xfrm>
            <a:off x="193183" y="243089"/>
            <a:ext cx="8757634" cy="4885502"/>
          </a:xfrm>
        </p:spPr>
        <p:txBody>
          <a:bodyPr anchor="ctr"/>
          <a:lstStyle/>
          <a:p>
            <a:pPr marL="0" indent="0" algn="ctr" eaLnBrk="1" hangingPunct="1">
              <a:lnSpc>
                <a:spcPct val="150000"/>
              </a:lnSpc>
              <a:spcBef>
                <a:spcPts val="0"/>
              </a:spcBef>
              <a:buNone/>
              <a:defRPr/>
            </a:pPr>
            <a:r>
              <a:rPr lang="fr-FR" sz="2600"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Ere de la prévention (1960-1980)</a:t>
            </a:r>
          </a:p>
          <a:p>
            <a:pPr marL="0" indent="0" algn="just" eaLnBrk="1" hangingPunct="1">
              <a:lnSpc>
                <a:spcPct val="150000"/>
              </a:lnSpc>
              <a:spcBef>
                <a:spcPts val="0"/>
              </a:spcBef>
              <a:buNone/>
              <a:defRPr/>
            </a:pPr>
            <a:r>
              <a:rPr lang="fr-FR"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JAPON</a:t>
            </a:r>
          </a:p>
          <a:p>
            <a:pPr marL="0" indent="0" algn="just" eaLnBrk="1" hangingPunct="1">
              <a:lnSpc>
                <a:spcPct val="150000"/>
              </a:lnSpc>
              <a:spcBef>
                <a:spcPts val="0"/>
              </a:spcBef>
              <a:buNone/>
              <a:defRPr/>
            </a:pPr>
            <a:r>
              <a:rPr lang="fr-FR"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Fin 1970: </a:t>
            </a:r>
            <a:r>
              <a:rPr lang="fr-FR" b="1" dirty="0">
                <a:solidFill>
                  <a:schemeClr val="bg2">
                    <a:lumMod val="75000"/>
                    <a:lumOff val="25000"/>
                  </a:schemeClr>
                </a:solidFill>
                <a:effectLst/>
                <a:latin typeface="Verdana" panose="020B0604030504040204" pitchFamily="34" charset="0"/>
                <a:ea typeface="Verdana" panose="020B0604030504040204" pitchFamily="34" charset="0"/>
                <a:cs typeface="Verdana" panose="020B0604030504040204" pitchFamily="34" charset="0"/>
              </a:rPr>
              <a:t>Industrie automobile et électronique (Japon)</a:t>
            </a:r>
          </a:p>
          <a:p>
            <a:pPr marL="0" indent="0" algn="just" eaLnBrk="1" hangingPunct="1">
              <a:lnSpc>
                <a:spcPct val="150000"/>
              </a:lnSpc>
              <a:spcBef>
                <a:spcPts val="0"/>
              </a:spcBef>
              <a:buNone/>
              <a:defRPr/>
            </a:pPr>
            <a:r>
              <a:rPr lang="fr-FR"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 </a:t>
            </a: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Inondation du marché mondial </a:t>
            </a:r>
          </a:p>
          <a:p>
            <a:pPr marL="0" indent="0" algn="just" eaLnBrk="1" hangingPunct="1">
              <a:lnSpc>
                <a:spcPct val="150000"/>
              </a:lnSpc>
              <a:spcBef>
                <a:spcPts val="0"/>
              </a:spcBef>
              <a:buNone/>
              <a:defRPr/>
            </a:pP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a:t>
            </a: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équilibres économiques menacés	</a:t>
            </a:r>
          </a:p>
          <a:p>
            <a:pPr marL="0" indent="0" algn="just" eaLnBrk="1" hangingPunct="1">
              <a:lnSpc>
                <a:spcPct val="150000"/>
              </a:lnSpc>
              <a:spcBef>
                <a:spcPts val="0"/>
              </a:spcBef>
              <a:buNone/>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Clients de plus en plus exigeants</a:t>
            </a:r>
          </a:p>
          <a:p>
            <a:pPr marL="0" indent="0" algn="just" eaLnBrk="1" hangingPunct="1">
              <a:lnSpc>
                <a:spcPct val="150000"/>
              </a:lnSpc>
              <a:spcBef>
                <a:spcPts val="0"/>
              </a:spcBef>
              <a:buNone/>
              <a:defRPr/>
            </a:pPr>
            <a:endPar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50000"/>
              </a:lnSpc>
              <a:spcBef>
                <a:spcPts val="0"/>
              </a:spcBef>
              <a:buNone/>
              <a:defRPr/>
            </a:pPr>
            <a:r>
              <a:rPr lang="fr-FR"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 </a:t>
            </a:r>
            <a:endPar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5" name="Flèche droite 4"/>
          <p:cNvSpPr/>
          <p:nvPr/>
        </p:nvSpPr>
        <p:spPr>
          <a:xfrm>
            <a:off x="1480033" y="3707250"/>
            <a:ext cx="431006" cy="215503"/>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C00000"/>
              </a:solidFill>
            </a:endParaRPr>
          </a:p>
        </p:txBody>
      </p:sp>
      <p:sp>
        <p:nvSpPr>
          <p:cNvPr id="4" name="Flèche droite 3"/>
          <p:cNvSpPr/>
          <p:nvPr/>
        </p:nvSpPr>
        <p:spPr>
          <a:xfrm>
            <a:off x="1480033" y="3168739"/>
            <a:ext cx="431006" cy="215503"/>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C00000"/>
              </a:solidFill>
            </a:endParaRPr>
          </a:p>
        </p:txBody>
      </p:sp>
    </p:spTree>
    <p:extLst>
      <p:ext uri="{BB962C8B-B14F-4D97-AF65-F5344CB8AC3E}">
        <p14:creationId xmlns:p14="http://schemas.microsoft.com/office/powerpoint/2010/main" val="3260375032"/>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56707">
                                            <p:txEl>
                                              <p:pRg st="0" end="0"/>
                                            </p:txEl>
                                          </p:spTgt>
                                        </p:tgtEl>
                                        <p:attrNameLst>
                                          <p:attrName>style.visibility</p:attrName>
                                        </p:attrNameLst>
                                      </p:cBhvr>
                                      <p:to>
                                        <p:strVal val="visible"/>
                                      </p:to>
                                    </p:set>
                                    <p:anim calcmode="lin" valueType="num">
                                      <p:cBhvr additive="base">
                                        <p:cTn id="7" dur="500" fill="hold"/>
                                        <p:tgtEl>
                                          <p:spTgt spid="4567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67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56707">
                                            <p:txEl>
                                              <p:pRg st="1" end="1"/>
                                            </p:txEl>
                                          </p:spTgt>
                                        </p:tgtEl>
                                        <p:attrNameLst>
                                          <p:attrName>style.visibility</p:attrName>
                                        </p:attrNameLst>
                                      </p:cBhvr>
                                      <p:to>
                                        <p:strVal val="visible"/>
                                      </p:to>
                                    </p:set>
                                    <p:anim calcmode="lin" valueType="num">
                                      <p:cBhvr additive="base">
                                        <p:cTn id="13" dur="500" fill="hold"/>
                                        <p:tgtEl>
                                          <p:spTgt spid="45670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567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56707">
                                            <p:txEl>
                                              <p:pRg st="2" end="2"/>
                                            </p:txEl>
                                          </p:spTgt>
                                        </p:tgtEl>
                                        <p:attrNameLst>
                                          <p:attrName>style.visibility</p:attrName>
                                        </p:attrNameLst>
                                      </p:cBhvr>
                                      <p:to>
                                        <p:strVal val="visible"/>
                                      </p:to>
                                    </p:set>
                                    <p:anim calcmode="lin" valueType="num">
                                      <p:cBhvr additive="base">
                                        <p:cTn id="19" dur="500" fill="hold"/>
                                        <p:tgtEl>
                                          <p:spTgt spid="45670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567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56707">
                                            <p:txEl>
                                              <p:pRg st="3" end="3"/>
                                            </p:txEl>
                                          </p:spTgt>
                                        </p:tgtEl>
                                        <p:attrNameLst>
                                          <p:attrName>style.visibility</p:attrName>
                                        </p:attrNameLst>
                                      </p:cBhvr>
                                      <p:to>
                                        <p:strVal val="visible"/>
                                      </p:to>
                                    </p:set>
                                    <p:anim calcmode="lin" valueType="num">
                                      <p:cBhvr additive="base">
                                        <p:cTn id="25" dur="500" fill="hold"/>
                                        <p:tgtEl>
                                          <p:spTgt spid="45670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567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456707">
                                            <p:txEl>
                                              <p:pRg st="4" end="4"/>
                                            </p:txEl>
                                          </p:spTgt>
                                        </p:tgtEl>
                                        <p:attrNameLst>
                                          <p:attrName>style.visibility</p:attrName>
                                        </p:attrNameLst>
                                      </p:cBhvr>
                                      <p:to>
                                        <p:strVal val="visible"/>
                                      </p:to>
                                    </p:set>
                                    <p:anim calcmode="lin" valueType="num">
                                      <p:cBhvr additive="base">
                                        <p:cTn id="31" dur="500" fill="hold"/>
                                        <p:tgtEl>
                                          <p:spTgt spid="45670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567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456707">
                                            <p:txEl>
                                              <p:pRg st="5" end="5"/>
                                            </p:txEl>
                                          </p:spTgt>
                                        </p:tgtEl>
                                        <p:attrNameLst>
                                          <p:attrName>style.visibility</p:attrName>
                                        </p:attrNameLst>
                                      </p:cBhvr>
                                      <p:to>
                                        <p:strVal val="visible"/>
                                      </p:to>
                                    </p:set>
                                    <p:anim calcmode="lin" valueType="num">
                                      <p:cBhvr additive="base">
                                        <p:cTn id="37" dur="500" fill="hold"/>
                                        <p:tgtEl>
                                          <p:spTgt spid="45670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5670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456707">
                                            <p:txEl>
                                              <p:pRg st="7" end="7"/>
                                            </p:txEl>
                                          </p:spTgt>
                                        </p:tgtEl>
                                        <p:attrNameLst>
                                          <p:attrName>style.visibility</p:attrName>
                                        </p:attrNameLst>
                                      </p:cBhvr>
                                      <p:to>
                                        <p:strVal val="visible"/>
                                      </p:to>
                                    </p:set>
                                    <p:anim calcmode="lin" valueType="num">
                                      <p:cBhvr additive="base">
                                        <p:cTn id="43" dur="500" fill="hold"/>
                                        <p:tgtEl>
                                          <p:spTgt spid="456707">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5670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56707" name="Rectangle 3"/>
          <p:cNvSpPr>
            <a:spLocks noGrp="1" noRot="1" noChangeArrowheads="1"/>
          </p:cNvSpPr>
          <p:nvPr>
            <p:ph type="body" idx="1"/>
          </p:nvPr>
        </p:nvSpPr>
        <p:spPr>
          <a:xfrm>
            <a:off x="0" y="119270"/>
            <a:ext cx="9144000" cy="6626087"/>
          </a:xfrm>
        </p:spPr>
        <p:txBody>
          <a:bodyPr anchor="ctr"/>
          <a:lstStyle/>
          <a:p>
            <a:pPr marL="0" indent="0" algn="ctr" eaLnBrk="1" hangingPunct="1">
              <a:lnSpc>
                <a:spcPct val="150000"/>
              </a:lnSpc>
              <a:spcBef>
                <a:spcPts val="0"/>
              </a:spcBef>
              <a:buNone/>
              <a:defRPr/>
            </a:pPr>
            <a:r>
              <a:rPr lang="fr-FR" sz="2600"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Ere de la stratégie (après 1980)</a:t>
            </a:r>
          </a:p>
          <a:p>
            <a:pPr marL="0" indent="0" algn="ctr" eaLnBrk="1" hangingPunct="1">
              <a:lnSpc>
                <a:spcPct val="150000"/>
              </a:lnSpc>
              <a:spcBef>
                <a:spcPts val="0"/>
              </a:spcBef>
              <a:buNone/>
              <a:defRPr/>
            </a:pPr>
            <a:endParaRPr lang="fr-FR" sz="800" b="1"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p>
            <a:pPr algn="just" eaLnBrk="1" hangingPunct="1">
              <a:lnSpc>
                <a:spcPct val="150000"/>
              </a:lnSpc>
              <a:spcBef>
                <a:spcPts val="0"/>
              </a:spcBef>
              <a:buClrTx/>
              <a:buSzPct val="150000"/>
              <a:buFont typeface="Arial" panose="020B0604020202020204" pitchFamily="34" charset="0"/>
              <a:buChar char="•"/>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Qualité du produit</a:t>
            </a:r>
          </a:p>
          <a:p>
            <a:pPr algn="just" eaLnBrk="1" hangingPunct="1">
              <a:lnSpc>
                <a:spcPct val="150000"/>
              </a:lnSpc>
              <a:spcBef>
                <a:spcPts val="0"/>
              </a:spcBef>
              <a:buClrTx/>
              <a:buSzPct val="150000"/>
              <a:buFont typeface="Arial" panose="020B0604020202020204" pitchFamily="34" charset="0"/>
              <a:buChar char="•"/>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Qualité des moyens</a:t>
            </a:r>
          </a:p>
          <a:p>
            <a:pPr algn="just" eaLnBrk="1" hangingPunct="1">
              <a:lnSpc>
                <a:spcPct val="150000"/>
              </a:lnSpc>
              <a:spcBef>
                <a:spcPts val="0"/>
              </a:spcBef>
              <a:buClrTx/>
              <a:buSzPct val="150000"/>
              <a:buFont typeface="Arial" panose="020B0604020202020204" pitchFamily="34" charset="0"/>
              <a:buChar char="•"/>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Qualité des pratiques</a:t>
            </a:r>
          </a:p>
          <a:p>
            <a:pPr algn="just" eaLnBrk="1" hangingPunct="1">
              <a:lnSpc>
                <a:spcPct val="150000"/>
              </a:lnSpc>
              <a:spcBef>
                <a:spcPts val="0"/>
              </a:spcBef>
              <a:buClrTx/>
              <a:buSzPct val="150000"/>
              <a:buFont typeface="Arial" panose="020B0604020202020204" pitchFamily="34" charset="0"/>
              <a:buChar char="•"/>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Qualité des services</a:t>
            </a:r>
          </a:p>
          <a:p>
            <a:pPr algn="just" eaLnBrk="1" hangingPunct="1">
              <a:lnSpc>
                <a:spcPct val="150000"/>
              </a:lnSpc>
              <a:spcBef>
                <a:spcPts val="0"/>
              </a:spcBef>
              <a:buNone/>
              <a:defRPr/>
            </a:pPr>
            <a:r>
              <a:rPr lang="fr-FR"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 Tournant décisif: </a:t>
            </a: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Définition des normes internationales de qualité par International standardisation Organisation (ISO)</a:t>
            </a:r>
          </a:p>
          <a:p>
            <a:pPr algn="just" eaLnBrk="1" hangingPunct="1">
              <a:lnSpc>
                <a:spcPct val="150000"/>
              </a:lnSpc>
              <a:spcBef>
                <a:spcPts val="0"/>
              </a:spcBef>
              <a:buNone/>
              <a:defRPr/>
            </a:pPr>
            <a:r>
              <a:rPr lang="fr-FR" sz="2200" i="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Exemple: Norme ISO 9001 (1987, 1994, 2000, 2008, 2015)</a:t>
            </a:r>
          </a:p>
          <a:p>
            <a:pPr algn="just" eaLnBrk="1" hangingPunct="1">
              <a:lnSpc>
                <a:spcPct val="150000"/>
              </a:lnSpc>
              <a:spcBef>
                <a:spcPts val="0"/>
              </a:spcBef>
              <a:buNone/>
              <a:defRPr/>
            </a:pPr>
            <a:r>
              <a:rPr lang="fr-FR" b="1"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Fin 1990: </a:t>
            </a:r>
            <a:r>
              <a:rPr lang="fr-FR" b="1" dirty="0">
                <a:solidFill>
                  <a:schemeClr val="bg2">
                    <a:lumMod val="75000"/>
                    <a:lumOff val="25000"/>
                  </a:schemeClr>
                </a:solidFill>
                <a:effectLst/>
                <a:latin typeface="Verdana" panose="020B0604030504040204" pitchFamily="34" charset="0"/>
                <a:ea typeface="Verdana" panose="020B0604030504040204" pitchFamily="34" charset="0"/>
                <a:cs typeface="Verdana" panose="020B0604030504040204" pitchFamily="34" charset="0"/>
              </a:rPr>
              <a:t>Qualité des organisations</a:t>
            </a:r>
          </a:p>
          <a:p>
            <a:pPr algn="ctr" eaLnBrk="1" hangingPunct="1">
              <a:lnSpc>
                <a:spcPct val="150000"/>
              </a:lnSpc>
              <a:spcBef>
                <a:spcPts val="0"/>
              </a:spcBef>
              <a:buNone/>
              <a:defRPr/>
            </a:pP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Démarche qualité dans tous les secteurs</a:t>
            </a:r>
          </a:p>
          <a:p>
            <a:pPr algn="ctr" eaLnBrk="1" hangingPunct="1">
              <a:lnSpc>
                <a:spcPct val="150000"/>
              </a:lnSpc>
              <a:spcBef>
                <a:spcPts val="0"/>
              </a:spcBef>
              <a:buNone/>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(produits et services)	</a:t>
            </a:r>
            <a:endPar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10208337"/>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56707">
                                            <p:txEl>
                                              <p:pRg st="0" end="0"/>
                                            </p:txEl>
                                          </p:spTgt>
                                        </p:tgtEl>
                                        <p:attrNameLst>
                                          <p:attrName>style.visibility</p:attrName>
                                        </p:attrNameLst>
                                      </p:cBhvr>
                                      <p:to>
                                        <p:strVal val="visible"/>
                                      </p:to>
                                    </p:set>
                                    <p:anim calcmode="lin" valueType="num">
                                      <p:cBhvr additive="base">
                                        <p:cTn id="7" dur="500" fill="hold"/>
                                        <p:tgtEl>
                                          <p:spTgt spid="4567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67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56707">
                                            <p:txEl>
                                              <p:pRg st="2" end="2"/>
                                            </p:txEl>
                                          </p:spTgt>
                                        </p:tgtEl>
                                        <p:attrNameLst>
                                          <p:attrName>style.visibility</p:attrName>
                                        </p:attrNameLst>
                                      </p:cBhvr>
                                      <p:to>
                                        <p:strVal val="visible"/>
                                      </p:to>
                                    </p:set>
                                    <p:anim calcmode="lin" valueType="num">
                                      <p:cBhvr additive="base">
                                        <p:cTn id="13" dur="500" fill="hold"/>
                                        <p:tgtEl>
                                          <p:spTgt spid="45670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567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56707">
                                            <p:txEl>
                                              <p:pRg st="3" end="3"/>
                                            </p:txEl>
                                          </p:spTgt>
                                        </p:tgtEl>
                                        <p:attrNameLst>
                                          <p:attrName>style.visibility</p:attrName>
                                        </p:attrNameLst>
                                      </p:cBhvr>
                                      <p:to>
                                        <p:strVal val="visible"/>
                                      </p:to>
                                    </p:set>
                                    <p:anim calcmode="lin" valueType="num">
                                      <p:cBhvr additive="base">
                                        <p:cTn id="19" dur="500" fill="hold"/>
                                        <p:tgtEl>
                                          <p:spTgt spid="45670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567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56707">
                                            <p:txEl>
                                              <p:pRg st="4" end="4"/>
                                            </p:txEl>
                                          </p:spTgt>
                                        </p:tgtEl>
                                        <p:attrNameLst>
                                          <p:attrName>style.visibility</p:attrName>
                                        </p:attrNameLst>
                                      </p:cBhvr>
                                      <p:to>
                                        <p:strVal val="visible"/>
                                      </p:to>
                                    </p:set>
                                    <p:anim calcmode="lin" valueType="num">
                                      <p:cBhvr additive="base">
                                        <p:cTn id="25" dur="500" fill="hold"/>
                                        <p:tgtEl>
                                          <p:spTgt spid="45670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567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56707">
                                            <p:txEl>
                                              <p:pRg st="5" end="5"/>
                                            </p:txEl>
                                          </p:spTgt>
                                        </p:tgtEl>
                                        <p:attrNameLst>
                                          <p:attrName>style.visibility</p:attrName>
                                        </p:attrNameLst>
                                      </p:cBhvr>
                                      <p:to>
                                        <p:strVal val="visible"/>
                                      </p:to>
                                    </p:set>
                                    <p:anim calcmode="lin" valueType="num">
                                      <p:cBhvr additive="base">
                                        <p:cTn id="31" dur="500" fill="hold"/>
                                        <p:tgtEl>
                                          <p:spTgt spid="45670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5670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456707">
                                            <p:txEl>
                                              <p:pRg st="6" end="6"/>
                                            </p:txEl>
                                          </p:spTgt>
                                        </p:tgtEl>
                                        <p:attrNameLst>
                                          <p:attrName>style.visibility</p:attrName>
                                        </p:attrNameLst>
                                      </p:cBhvr>
                                      <p:to>
                                        <p:strVal val="visible"/>
                                      </p:to>
                                    </p:set>
                                    <p:anim calcmode="lin" valueType="num">
                                      <p:cBhvr additive="base">
                                        <p:cTn id="37" dur="500" fill="hold"/>
                                        <p:tgtEl>
                                          <p:spTgt spid="45670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5670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56707">
                                            <p:txEl>
                                              <p:pRg st="7" end="7"/>
                                            </p:txEl>
                                          </p:spTgt>
                                        </p:tgtEl>
                                        <p:attrNameLst>
                                          <p:attrName>style.visibility</p:attrName>
                                        </p:attrNameLst>
                                      </p:cBhvr>
                                      <p:to>
                                        <p:strVal val="visible"/>
                                      </p:to>
                                    </p:set>
                                    <p:anim calcmode="lin" valueType="num">
                                      <p:cBhvr additive="base">
                                        <p:cTn id="43" dur="500" fill="hold"/>
                                        <p:tgtEl>
                                          <p:spTgt spid="456707">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5670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56707">
                                            <p:txEl>
                                              <p:pRg st="8" end="8"/>
                                            </p:txEl>
                                          </p:spTgt>
                                        </p:tgtEl>
                                        <p:attrNameLst>
                                          <p:attrName>style.visibility</p:attrName>
                                        </p:attrNameLst>
                                      </p:cBhvr>
                                      <p:to>
                                        <p:strVal val="visible"/>
                                      </p:to>
                                    </p:set>
                                    <p:anim calcmode="lin" valueType="num">
                                      <p:cBhvr additive="base">
                                        <p:cTn id="49" dur="500" fill="hold"/>
                                        <p:tgtEl>
                                          <p:spTgt spid="456707">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5670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456707">
                                            <p:txEl>
                                              <p:pRg st="9" end="9"/>
                                            </p:txEl>
                                          </p:spTgt>
                                        </p:tgtEl>
                                        <p:attrNameLst>
                                          <p:attrName>style.visibility</p:attrName>
                                        </p:attrNameLst>
                                      </p:cBhvr>
                                      <p:to>
                                        <p:strVal val="visible"/>
                                      </p:to>
                                    </p:set>
                                    <p:anim calcmode="lin" valueType="num">
                                      <p:cBhvr additive="base">
                                        <p:cTn id="55" dur="500" fill="hold"/>
                                        <p:tgtEl>
                                          <p:spTgt spid="456707">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5670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456707">
                                            <p:txEl>
                                              <p:pRg st="10" end="10"/>
                                            </p:txEl>
                                          </p:spTgt>
                                        </p:tgtEl>
                                        <p:attrNameLst>
                                          <p:attrName>style.visibility</p:attrName>
                                        </p:attrNameLst>
                                      </p:cBhvr>
                                      <p:to>
                                        <p:strVal val="visible"/>
                                      </p:to>
                                    </p:set>
                                    <p:anim calcmode="lin" valueType="num">
                                      <p:cBhvr additive="base">
                                        <p:cTn id="61" dur="500" fill="hold"/>
                                        <p:tgtEl>
                                          <p:spTgt spid="456707">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56707">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1"/>
          <p:cNvSpPr>
            <a:spLocks noChangeArrowheads="1"/>
          </p:cNvSpPr>
          <p:nvPr/>
        </p:nvSpPr>
        <p:spPr bwMode="auto">
          <a:xfrm>
            <a:off x="1331119" y="2349105"/>
            <a:ext cx="6481763"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fontAlgn="base">
              <a:spcBef>
                <a:spcPct val="0"/>
              </a:spcBef>
              <a:spcAft>
                <a:spcPct val="0"/>
              </a:spcAft>
              <a:buClrTx/>
              <a:buSzTx/>
              <a:buFontTx/>
              <a:buNone/>
            </a:pPr>
            <a:r>
              <a:rPr lang="fr-FR" altLang="fr-FR" sz="3300" dirty="0">
                <a:solidFill>
                  <a:srgbClr val="0070C0"/>
                </a:solidFill>
                <a:latin typeface="Verdana" panose="020B0604030504040204" pitchFamily="34" charset="0"/>
                <a:cs typeface="Arial" panose="020B0604020202020204" pitchFamily="34" charset="0"/>
              </a:rPr>
              <a:t>-4-</a:t>
            </a:r>
          </a:p>
          <a:p>
            <a:pPr algn="ctr" fontAlgn="base">
              <a:spcBef>
                <a:spcPct val="0"/>
              </a:spcBef>
              <a:spcAft>
                <a:spcPct val="0"/>
              </a:spcAft>
              <a:buClrTx/>
              <a:buSzTx/>
              <a:buFontTx/>
              <a:buNone/>
            </a:pPr>
            <a:r>
              <a:rPr lang="fr-FR" altLang="fr-FR" sz="3300" dirty="0">
                <a:solidFill>
                  <a:srgbClr val="0070C0"/>
                </a:solidFill>
                <a:latin typeface="Verdana" panose="020B0604030504040204" pitchFamily="34" charset="0"/>
                <a:cs typeface="Arial" panose="020B0604020202020204" pitchFamily="34" charset="0"/>
              </a:rPr>
              <a:t>Management de la Qualité en Côte d’Ivoire</a:t>
            </a:r>
          </a:p>
        </p:txBody>
      </p:sp>
      <p:sp>
        <p:nvSpPr>
          <p:cNvPr id="6" name="Rectangle 5"/>
          <p:cNvSpPr/>
          <p:nvPr/>
        </p:nvSpPr>
        <p:spPr>
          <a:xfrm>
            <a:off x="1331120" y="5629275"/>
            <a:ext cx="6669881" cy="415498"/>
          </a:xfrm>
          <a:prstGeom prst="rect">
            <a:avLst/>
          </a:prstGeom>
        </p:spPr>
        <p:txBody>
          <a:bodyPr>
            <a:spAutoFit/>
          </a:bodyPr>
          <a:lstStyle/>
          <a:p>
            <a:pPr algn="r">
              <a:defRPr/>
            </a:pPr>
            <a:r>
              <a:rPr lang="fr-FR" sz="1200" b="1" i="1" kern="0" dirty="0">
                <a:solidFill>
                  <a:prstClr val="white"/>
                </a:solidFill>
                <a:latin typeface="Comic Sans MS" pitchFamily="66" charset="0"/>
                <a:cs typeface="Arial" panose="020B0604020202020204" pitchFamily="34" charset="0"/>
              </a:rPr>
              <a:t>Dr. SANOGO Sangha Adama Alain</a:t>
            </a:r>
          </a:p>
          <a:p>
            <a:pPr algn="r">
              <a:defRPr/>
            </a:pPr>
            <a:r>
              <a:rPr lang="fr-FR" sz="900" i="1" kern="0" dirty="0">
                <a:solidFill>
                  <a:prstClr val="white"/>
                </a:solidFill>
                <a:latin typeface="Comic Sans MS" pitchFamily="66" charset="0"/>
                <a:cs typeface="Arial" panose="020B0604020202020204" pitchFamily="34" charset="0"/>
              </a:rPr>
              <a:t>Master Qualité - Auditeur Certifié IRCA  / GSM: 40 32 22 16 / 07 97 48 46   E-mail: alainsanogo@yahoo.fr</a:t>
            </a:r>
          </a:p>
        </p:txBody>
      </p:sp>
    </p:spTree>
    <p:extLst>
      <p:ext uri="{BB962C8B-B14F-4D97-AF65-F5344CB8AC3E}">
        <p14:creationId xmlns:p14="http://schemas.microsoft.com/office/powerpoint/2010/main" val="358042304"/>
      </p:ext>
    </p:extLst>
  </p:cSld>
  <p:clrMapOvr>
    <a:masterClrMapping/>
  </p:clrMapOvr>
  <p:transition spd="med">
    <p:zoom/>
  </p:transition>
</p:sld>
</file>

<file path=ppt/slides/slide3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a:xfrm>
            <a:off x="1195890" y="242112"/>
            <a:ext cx="7192736" cy="702469"/>
          </a:xfrm>
        </p:spPr>
        <p:txBody>
          <a:bodyPr/>
          <a:lstStyle/>
          <a:p>
            <a:pPr eaLnBrk="1" hangingPunct="1"/>
            <a:r>
              <a:rPr lang="fr-FR" altLang="fr-FR" sz="26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Réglementation de la qualité en CI</a:t>
            </a:r>
          </a:p>
        </p:txBody>
      </p:sp>
      <p:sp>
        <p:nvSpPr>
          <p:cNvPr id="48131" name="Rectangle 4"/>
          <p:cNvSpPr>
            <a:spLocks noChangeArrowheads="1"/>
          </p:cNvSpPr>
          <p:nvPr/>
        </p:nvSpPr>
        <p:spPr bwMode="auto">
          <a:xfrm>
            <a:off x="164439" y="1234161"/>
            <a:ext cx="833263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just" fontAlgn="base">
              <a:lnSpc>
                <a:spcPct val="150000"/>
              </a:lnSpc>
              <a:spcBef>
                <a:spcPct val="0"/>
              </a:spcBef>
              <a:spcAft>
                <a:spcPct val="0"/>
              </a:spcAft>
              <a:buClrTx/>
              <a:buSzTx/>
              <a:buFontTx/>
              <a:buNone/>
            </a:pPr>
            <a:r>
              <a:rPr lang="fr-FR" altLang="fr-FR" sz="1800" dirty="0">
                <a:solidFill>
                  <a:srgbClr val="00248F"/>
                </a:solidFill>
                <a:latin typeface="Comic Sans MS" panose="030F0702030302020204" pitchFamily="66" charset="0"/>
                <a:cs typeface="Arial" panose="020B0604020202020204" pitchFamily="34" charset="0"/>
              </a:rPr>
              <a:t>-</a:t>
            </a:r>
            <a:r>
              <a:rPr lang="fr-FR" altLang="fr-FR" sz="2400" dirty="0">
                <a:solidFill>
                  <a:srgbClr val="000514"/>
                </a:solidFill>
                <a:latin typeface="Verdana" panose="020B0604030504040204" pitchFamily="34" charset="0"/>
                <a:cs typeface="Arial" panose="020B0604020202020204" pitchFamily="34" charset="0"/>
              </a:rPr>
              <a:t>Création de CODINORM, le 24 septembre 1992 par le Secteur Privé sur autorisation du Conseil des Ministres du 26 août 1992.</a:t>
            </a:r>
          </a:p>
          <a:p>
            <a:pPr algn="just" fontAlgn="base">
              <a:lnSpc>
                <a:spcPct val="150000"/>
              </a:lnSpc>
              <a:spcBef>
                <a:spcPct val="0"/>
              </a:spcBef>
              <a:spcAft>
                <a:spcPct val="0"/>
              </a:spcAft>
              <a:buClrTx/>
              <a:buSzTx/>
              <a:buFontTx/>
              <a:buNone/>
            </a:pPr>
            <a:endParaRPr lang="fr-FR" altLang="fr-FR" sz="2400" dirty="0">
              <a:solidFill>
                <a:srgbClr val="000514"/>
              </a:solidFill>
              <a:latin typeface="Verdana" panose="020B0604030504040204" pitchFamily="34" charset="0"/>
              <a:cs typeface="Arial" panose="020B0604020202020204" pitchFamily="34" charset="0"/>
            </a:endParaRPr>
          </a:p>
          <a:p>
            <a:pPr algn="just" fontAlgn="base">
              <a:lnSpc>
                <a:spcPct val="150000"/>
              </a:lnSpc>
              <a:spcBef>
                <a:spcPct val="0"/>
              </a:spcBef>
              <a:spcAft>
                <a:spcPct val="0"/>
              </a:spcAft>
              <a:buClrTx/>
              <a:buSzTx/>
              <a:buFontTx/>
              <a:buNone/>
            </a:pPr>
            <a:r>
              <a:rPr lang="fr-FR" altLang="fr-FR" sz="2400" dirty="0">
                <a:solidFill>
                  <a:srgbClr val="000514"/>
                </a:solidFill>
                <a:latin typeface="Verdana" panose="020B0604030504040204" pitchFamily="34" charset="0"/>
                <a:cs typeface="Arial" panose="020B0604020202020204" pitchFamily="34" charset="0"/>
              </a:rPr>
              <a:t>-Décret N° 95-372 du 30 Mars 1995 relatif à la normalisation nationale et au système national de certification de la conformité aux normes.</a:t>
            </a:r>
          </a:p>
        </p:txBody>
      </p:sp>
    </p:spTree>
    <p:extLst>
      <p:ext uri="{BB962C8B-B14F-4D97-AF65-F5344CB8AC3E}">
        <p14:creationId xmlns:p14="http://schemas.microsoft.com/office/powerpoint/2010/main" val="1005685090"/>
      </p:ext>
    </p:extLst>
  </p:cSld>
  <p:clrMapOvr>
    <a:masterClrMapping/>
  </p:clrMapOvr>
  <p:transition>
    <p:split orient="vert"/>
  </p:transition>
</p:sld>
</file>

<file path=ppt/slides/slide3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0178" name="Rectangle 2"/>
          <p:cNvSpPr>
            <a:spLocks noGrp="1" noRot="1" noChangeArrowheads="1"/>
          </p:cNvSpPr>
          <p:nvPr>
            <p:ph type="title"/>
          </p:nvPr>
        </p:nvSpPr>
        <p:spPr>
          <a:xfrm>
            <a:off x="924058" y="221146"/>
            <a:ext cx="6858000" cy="702469"/>
          </a:xfrm>
        </p:spPr>
        <p:txBody>
          <a:bodyPr/>
          <a:lstStyle/>
          <a:p>
            <a:pPr eaLnBrk="1" hangingPunct="1"/>
            <a:r>
              <a:rPr lang="fr-FR" altLang="fr-FR" sz="26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Réglementation de la qualité en CI</a:t>
            </a:r>
          </a:p>
        </p:txBody>
      </p:sp>
      <p:sp>
        <p:nvSpPr>
          <p:cNvPr id="50179" name="Rectangle 4"/>
          <p:cNvSpPr>
            <a:spLocks noChangeArrowheads="1"/>
          </p:cNvSpPr>
          <p:nvPr/>
        </p:nvSpPr>
        <p:spPr bwMode="auto">
          <a:xfrm>
            <a:off x="180303" y="1291725"/>
            <a:ext cx="8345509" cy="3895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just" fontAlgn="base">
              <a:lnSpc>
                <a:spcPct val="150000"/>
              </a:lnSpc>
              <a:spcBef>
                <a:spcPct val="0"/>
              </a:spcBef>
              <a:spcAft>
                <a:spcPct val="0"/>
              </a:spcAft>
              <a:buClrTx/>
              <a:buSzTx/>
              <a:buFontTx/>
              <a:buNone/>
            </a:pPr>
            <a:r>
              <a:rPr lang="fr-FR" altLang="fr-FR" sz="2100" dirty="0">
                <a:solidFill>
                  <a:srgbClr val="000514"/>
                </a:solidFill>
                <a:latin typeface="Verdana" panose="020B0604030504040204" pitchFamily="34" charset="0"/>
                <a:cs typeface="Arial" panose="020B0604020202020204" pitchFamily="34" charset="0"/>
              </a:rPr>
              <a:t>-</a:t>
            </a:r>
            <a:r>
              <a:rPr lang="fr-FR" altLang="fr-FR" sz="2400" dirty="0">
                <a:solidFill>
                  <a:srgbClr val="000514"/>
                </a:solidFill>
                <a:latin typeface="Verdana" panose="020B0604030504040204" pitchFamily="34" charset="0"/>
                <a:cs typeface="Arial" panose="020B0604020202020204" pitchFamily="34" charset="0"/>
              </a:rPr>
              <a:t>Convention entre la république de Côte d’Ivoire et CODINORM pour le développement et la gestion du système ivoirien de normalisation et de certification.</a:t>
            </a:r>
          </a:p>
          <a:p>
            <a:pPr algn="just" fontAlgn="base">
              <a:lnSpc>
                <a:spcPct val="150000"/>
              </a:lnSpc>
              <a:spcBef>
                <a:spcPct val="0"/>
              </a:spcBef>
              <a:spcAft>
                <a:spcPct val="0"/>
              </a:spcAft>
              <a:buClrTx/>
              <a:buSzTx/>
              <a:buFontTx/>
              <a:buNone/>
            </a:pPr>
            <a:endParaRPr lang="fr-FR" altLang="fr-FR" sz="2400" dirty="0">
              <a:solidFill>
                <a:srgbClr val="000514"/>
              </a:solidFill>
              <a:latin typeface="Verdana" panose="020B0604030504040204" pitchFamily="34" charset="0"/>
              <a:cs typeface="Arial" panose="020B0604020202020204" pitchFamily="34" charset="0"/>
            </a:endParaRPr>
          </a:p>
          <a:p>
            <a:pPr algn="just" fontAlgn="base">
              <a:lnSpc>
                <a:spcPct val="150000"/>
              </a:lnSpc>
              <a:spcBef>
                <a:spcPct val="0"/>
              </a:spcBef>
              <a:spcAft>
                <a:spcPct val="0"/>
              </a:spcAft>
              <a:buClrTx/>
              <a:buSzTx/>
              <a:buFontTx/>
              <a:buNone/>
            </a:pPr>
            <a:r>
              <a:rPr lang="fr-FR" altLang="fr-FR" sz="2400" dirty="0">
                <a:solidFill>
                  <a:srgbClr val="000514"/>
                </a:solidFill>
                <a:latin typeface="Verdana" panose="020B0604030504040204" pitchFamily="34" charset="0"/>
                <a:cs typeface="Arial" panose="020B0604020202020204" pitchFamily="34" charset="0"/>
              </a:rPr>
              <a:t>-Décret N°2002-343 du 10 Juillet 2002 portant reconnaissance d’utilité publique de l’association dénommée « CODINORM ».</a:t>
            </a:r>
          </a:p>
        </p:txBody>
      </p:sp>
    </p:spTree>
    <p:extLst>
      <p:ext uri="{BB962C8B-B14F-4D97-AF65-F5344CB8AC3E}">
        <p14:creationId xmlns:p14="http://schemas.microsoft.com/office/powerpoint/2010/main" val="1843551431"/>
      </p:ext>
    </p:extLst>
  </p:cSld>
  <p:clrMapOvr>
    <a:masterClrMapping/>
  </p:clrMapOvr>
  <p:transition>
    <p:split orient="vert"/>
  </p:transition>
</p:sld>
</file>

<file path=ppt/slides/slide3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2226" name="Rectangle 2"/>
          <p:cNvSpPr>
            <a:spLocks noGrp="1" noRot="1" noChangeArrowheads="1"/>
          </p:cNvSpPr>
          <p:nvPr>
            <p:ph type="title"/>
          </p:nvPr>
        </p:nvSpPr>
        <p:spPr>
          <a:xfrm>
            <a:off x="0" y="188917"/>
            <a:ext cx="9144000" cy="444129"/>
          </a:xfrm>
        </p:spPr>
        <p:txBody>
          <a:bodyPr/>
          <a:lstStyle/>
          <a:p>
            <a:pPr eaLnBrk="1" hangingPunct="1"/>
            <a:r>
              <a:rPr lang="fr-FR" altLang="fr-FR" sz="28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Réglementation de la qualité en Santé en CI</a:t>
            </a:r>
          </a:p>
        </p:txBody>
      </p:sp>
      <p:sp>
        <p:nvSpPr>
          <p:cNvPr id="253953" name="Rectangle 1"/>
          <p:cNvSpPr>
            <a:spLocks noChangeArrowheads="1"/>
          </p:cNvSpPr>
          <p:nvPr/>
        </p:nvSpPr>
        <p:spPr bwMode="auto">
          <a:xfrm>
            <a:off x="250811" y="3851862"/>
            <a:ext cx="8642351" cy="1679627"/>
          </a:xfrm>
          <a:prstGeom prst="rect">
            <a:avLst/>
          </a:prstGeom>
          <a:noFill/>
          <a:ln w="28575">
            <a:solidFill>
              <a:schemeClr val="bg2">
                <a:lumMod val="75000"/>
                <a:lumOff val="25000"/>
              </a:schemeClr>
            </a:solidFill>
            <a:miter lim="800000"/>
            <a:headEnd/>
            <a:tailEnd/>
          </a:ln>
          <a:effectLst>
            <a:prstShdw prst="shdw13" dist="53882" dir="13500000">
              <a:schemeClr val="bg2">
                <a:alpha val="50000"/>
              </a:schemeClr>
            </a:prstShdw>
          </a:effec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Arrêté N°0008/MSHP/CAB du 30 Janvier 2019 déterminant les modalités de l’accréditation des établissements sanitaires publics et privés</a:t>
            </a:r>
          </a:p>
        </p:txBody>
      </p:sp>
      <p:sp>
        <p:nvSpPr>
          <p:cNvPr id="4" name="Rectangle 1">
            <a:extLst>
              <a:ext uri="{FF2B5EF4-FFF2-40B4-BE49-F238E27FC236}">
                <a16:creationId xmlns:a16="http://schemas.microsoft.com/office/drawing/2014/main" id="{F1380C5E-DCEF-4CF7-AE26-1D1D33BD6814}"/>
              </a:ext>
            </a:extLst>
          </p:cNvPr>
          <p:cNvSpPr>
            <a:spLocks noChangeArrowheads="1"/>
          </p:cNvSpPr>
          <p:nvPr/>
        </p:nvSpPr>
        <p:spPr bwMode="auto">
          <a:xfrm>
            <a:off x="250821" y="820067"/>
            <a:ext cx="8642351" cy="1679627"/>
          </a:xfrm>
          <a:prstGeom prst="rect">
            <a:avLst/>
          </a:prstGeom>
          <a:noFill/>
          <a:ln w="28575">
            <a:solidFill>
              <a:schemeClr val="bg2">
                <a:lumMod val="75000"/>
                <a:lumOff val="25000"/>
              </a:schemeClr>
            </a:solidFill>
            <a:miter lim="800000"/>
            <a:headEnd/>
            <a:tailEnd/>
          </a:ln>
          <a:effectLst>
            <a:prstShdw prst="shdw13" dist="53882" dir="13500000">
              <a:schemeClr val="bg2">
                <a:alpha val="50000"/>
              </a:schemeClr>
            </a:prstShdw>
          </a:effec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Arrêté N° 184/MSHP/CAB du 26 octobre 2010 déterminant les modalités de l’accréditation des laboratoires d’analyses médicales</a:t>
            </a:r>
          </a:p>
        </p:txBody>
      </p:sp>
      <p:sp>
        <p:nvSpPr>
          <p:cNvPr id="5" name="Rectangle 1">
            <a:extLst>
              <a:ext uri="{FF2B5EF4-FFF2-40B4-BE49-F238E27FC236}">
                <a16:creationId xmlns:a16="http://schemas.microsoft.com/office/drawing/2014/main" id="{36EC7EBD-6F1A-4FE4-A72A-9C2659CD14F9}"/>
              </a:ext>
            </a:extLst>
          </p:cNvPr>
          <p:cNvSpPr>
            <a:spLocks noChangeArrowheads="1"/>
          </p:cNvSpPr>
          <p:nvPr/>
        </p:nvSpPr>
        <p:spPr bwMode="auto">
          <a:xfrm>
            <a:off x="250812" y="2627029"/>
            <a:ext cx="8642351" cy="1125629"/>
          </a:xfrm>
          <a:prstGeom prst="rect">
            <a:avLst/>
          </a:prstGeom>
          <a:noFill/>
          <a:ln w="28575">
            <a:solidFill>
              <a:schemeClr val="bg2">
                <a:lumMod val="75000"/>
                <a:lumOff val="25000"/>
              </a:schemeClr>
            </a:solidFill>
            <a:miter lim="800000"/>
            <a:headEnd/>
            <a:tailEnd/>
          </a:ln>
          <a:effectLst>
            <a:prstShdw prst="shdw13" dist="53882" dir="13500000">
              <a:schemeClr val="bg2">
                <a:alpha val="50000"/>
              </a:schemeClr>
            </a:prstShdw>
          </a:effec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LOI n° 2013-866 du 23 décembre 2013 relative à la Normalisation et à la Promotion de la Qualité</a:t>
            </a:r>
          </a:p>
        </p:txBody>
      </p:sp>
      <p:sp>
        <p:nvSpPr>
          <p:cNvPr id="2" name="Rectangle 1">
            <a:extLst>
              <a:ext uri="{FF2B5EF4-FFF2-40B4-BE49-F238E27FC236}">
                <a16:creationId xmlns:a16="http://schemas.microsoft.com/office/drawing/2014/main" id="{6AB7C1CB-EAEA-DF5B-ED3D-DAEBEE8D8FA3}"/>
              </a:ext>
            </a:extLst>
          </p:cNvPr>
          <p:cNvSpPr>
            <a:spLocks noChangeArrowheads="1"/>
          </p:cNvSpPr>
          <p:nvPr/>
        </p:nvSpPr>
        <p:spPr bwMode="auto">
          <a:xfrm>
            <a:off x="318804" y="5621111"/>
            <a:ext cx="8642351" cy="1125629"/>
          </a:xfrm>
          <a:prstGeom prst="rect">
            <a:avLst/>
          </a:prstGeom>
          <a:noFill/>
          <a:ln w="28575">
            <a:solidFill>
              <a:schemeClr val="bg2">
                <a:lumMod val="75000"/>
                <a:lumOff val="25000"/>
              </a:schemeClr>
            </a:solidFill>
            <a:miter lim="800000"/>
            <a:headEnd/>
            <a:tailEnd/>
          </a:ln>
          <a:effectLst>
            <a:prstShdw prst="shdw13" dist="53882" dir="13500000">
              <a:schemeClr val="bg2">
                <a:alpha val="50000"/>
              </a:schemeClr>
            </a:prstShdw>
          </a:effec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0" lang="fr-FR" altLang="fr-FR" sz="2400" b="1" i="0" u="none" strike="noStrike" kern="1200" cap="none" spc="0" normalizeH="0" baseline="0" noProof="0" dirty="0">
                <a:ln>
                  <a:noFill/>
                </a:ln>
                <a:solidFill>
                  <a:schemeClr val="bg1"/>
                </a:solidFill>
                <a:effectLst/>
                <a:uLnTx/>
                <a:uFillTx/>
                <a:latin typeface="Verdana" panose="020B0604030504040204" pitchFamily="34" charset="0"/>
                <a:ea typeface="+mn-ea"/>
                <a:cs typeface="Arial" panose="020B0604020202020204" pitchFamily="34" charset="0"/>
              </a:rPr>
              <a:t>LOI n° 2019-678 du 23 juillet 2019 portant réforme hospitalière</a:t>
            </a:r>
          </a:p>
        </p:txBody>
      </p:sp>
    </p:spTree>
    <p:extLst>
      <p:ext uri="{BB962C8B-B14F-4D97-AF65-F5344CB8AC3E}">
        <p14:creationId xmlns:p14="http://schemas.microsoft.com/office/powerpoint/2010/main" val="2443375296"/>
      </p:ext>
    </p:extLst>
  </p:cSld>
  <p:clrMapOvr>
    <a:masterClrMapping/>
  </p:clrMapOvr>
  <p:transition>
    <p:split orient="vert"/>
  </p:transition>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Text Box 11"/>
          <p:cNvSpPr txBox="1">
            <a:spLocks noChangeArrowheads="1"/>
          </p:cNvSpPr>
          <p:nvPr/>
        </p:nvSpPr>
        <p:spPr bwMode="auto">
          <a:xfrm>
            <a:off x="309093" y="1970485"/>
            <a:ext cx="7997780" cy="461665"/>
          </a:xfrm>
          <a:prstGeom prst="rect">
            <a:avLst/>
          </a:prstGeom>
          <a:solidFill>
            <a:srgbClr val="FFFFCC"/>
          </a:solidFill>
          <a:ln w="9525">
            <a:solidFill>
              <a:schemeClr val="bg2"/>
            </a:solidFill>
            <a:miter lim="800000"/>
            <a:headEnd/>
            <a:tailEnd/>
          </a:ln>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fontAlgn="base">
              <a:spcBef>
                <a:spcPct val="50000"/>
              </a:spcBef>
              <a:spcAft>
                <a:spcPct val="0"/>
              </a:spcAft>
              <a:buClrTx/>
              <a:buSzTx/>
              <a:buFontTx/>
              <a:buNone/>
            </a:pPr>
            <a:r>
              <a:rPr lang="fr-FR" alt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1992: CODINORM </a:t>
            </a: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(Côte d’Ivoire Normalisation)</a:t>
            </a:r>
          </a:p>
        </p:txBody>
      </p:sp>
      <p:sp>
        <p:nvSpPr>
          <p:cNvPr id="54275" name="Text Box 29"/>
          <p:cNvSpPr txBox="1">
            <a:spLocks noChangeArrowheads="1"/>
          </p:cNvSpPr>
          <p:nvPr/>
        </p:nvSpPr>
        <p:spPr bwMode="auto">
          <a:xfrm>
            <a:off x="309093" y="2726533"/>
            <a:ext cx="7997780" cy="830997"/>
          </a:xfrm>
          <a:prstGeom prst="rect">
            <a:avLst/>
          </a:prstGeom>
          <a:solidFill>
            <a:schemeClr val="tx1"/>
          </a:solidFill>
          <a:ln w="9525">
            <a:solidFill>
              <a:schemeClr val="bg2"/>
            </a:solidFill>
            <a:miter lim="800000"/>
            <a:headEnd/>
            <a:tailEnd/>
          </a:ln>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fontAlgn="base">
              <a:spcBef>
                <a:spcPct val="50000"/>
              </a:spcBef>
              <a:spcAft>
                <a:spcPct val="0"/>
              </a:spcAft>
              <a:buClrTx/>
              <a:buSzTx/>
              <a:buFontTx/>
              <a:buNone/>
            </a:pPr>
            <a:r>
              <a:rPr lang="fr-FR" alt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2002</a:t>
            </a: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a:t>
            </a:r>
            <a:r>
              <a:rPr lang="fr-FR" alt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DPQN</a:t>
            </a: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(Direction de la Promotion de la qualité et de la Normalisation)</a:t>
            </a:r>
          </a:p>
        </p:txBody>
      </p:sp>
      <p:sp>
        <p:nvSpPr>
          <p:cNvPr id="54276" name="Text Box 30"/>
          <p:cNvSpPr txBox="1">
            <a:spLocks noChangeArrowheads="1"/>
          </p:cNvSpPr>
          <p:nvPr/>
        </p:nvSpPr>
        <p:spPr bwMode="auto">
          <a:xfrm>
            <a:off x="309093" y="3842208"/>
            <a:ext cx="7997779" cy="830997"/>
          </a:xfrm>
          <a:prstGeom prst="rect">
            <a:avLst/>
          </a:prstGeom>
          <a:solidFill>
            <a:srgbClr val="00CC99"/>
          </a:solidFill>
          <a:ln w="9525">
            <a:solidFill>
              <a:schemeClr val="bg2"/>
            </a:solidFill>
            <a:miter lim="800000"/>
            <a:headEnd/>
            <a:tailEnd/>
          </a:ln>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fontAlgn="base">
              <a:spcBef>
                <a:spcPct val="0"/>
              </a:spcBef>
              <a:spcAft>
                <a:spcPct val="0"/>
              </a:spcAft>
              <a:buClrTx/>
              <a:buSzTx/>
              <a:buFontTx/>
              <a:buNone/>
            </a:pPr>
            <a:r>
              <a:rPr lang="fr-FR" alt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2004: CRESAC </a:t>
            </a: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(Centre Régional d’Evaluation en Santé et 	Accréditation)</a:t>
            </a:r>
          </a:p>
        </p:txBody>
      </p:sp>
      <p:sp>
        <p:nvSpPr>
          <p:cNvPr id="45062" name="Text Box 31"/>
          <p:cNvSpPr txBox="1">
            <a:spLocks noChangeArrowheads="1"/>
          </p:cNvSpPr>
          <p:nvPr/>
        </p:nvSpPr>
        <p:spPr bwMode="auto">
          <a:xfrm>
            <a:off x="309092" y="4957883"/>
            <a:ext cx="7997779" cy="830997"/>
          </a:xfrm>
          <a:prstGeom prst="rect">
            <a:avLst/>
          </a:prstGeom>
          <a:solidFill>
            <a:schemeClr val="accent3">
              <a:lumMod val="20000"/>
              <a:lumOff val="80000"/>
            </a:schemeClr>
          </a:solidFill>
          <a:ln w="9525">
            <a:solidFill>
              <a:schemeClr val="bg2"/>
            </a:solidFill>
            <a:miter lim="800000"/>
            <a:headEnd/>
            <a:tailEnd/>
          </a:ln>
        </p:spPr>
        <p:txBody>
          <a:bodyPr wrap="square">
            <a:spAutoFit/>
          </a:bodyPr>
          <a:lstStyle/>
          <a:p>
            <a:pPr fontAlgn="base">
              <a:spcAft>
                <a:spcPct val="0"/>
              </a:spcAft>
              <a:defRPr/>
            </a:pPr>
            <a:r>
              <a:rPr 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2006:</a:t>
            </a: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a:t>
            </a:r>
            <a:r>
              <a:rPr 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DEPN = DCEPN </a:t>
            </a: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(Direction Centrale des  Etablissements Publiques à caractère National)</a:t>
            </a:r>
          </a:p>
        </p:txBody>
      </p:sp>
      <p:sp>
        <p:nvSpPr>
          <p:cNvPr id="16" name="Rectangle 2"/>
          <p:cNvSpPr txBox="1">
            <a:spLocks noRot="1" noChangeArrowheads="1"/>
          </p:cNvSpPr>
          <p:nvPr/>
        </p:nvSpPr>
        <p:spPr bwMode="auto">
          <a:xfrm>
            <a:off x="801720" y="366651"/>
            <a:ext cx="7012521" cy="702469"/>
          </a:xfrm>
          <a:prstGeom prst="rect">
            <a:avLst/>
          </a:prstGeom>
          <a:noFill/>
          <a:ln>
            <a:noFill/>
          </a:ln>
          <a:effectLst/>
        </p:spPr>
        <p:txBody>
          <a:bodyPr/>
          <a:lstStyle/>
          <a:p>
            <a:pPr marL="257175" indent="-257175" algn="ctr" fontAlgn="base">
              <a:spcBef>
                <a:spcPct val="20000"/>
              </a:spcBef>
              <a:spcAft>
                <a:spcPct val="0"/>
              </a:spcAft>
              <a:buClr>
                <a:srgbClr val="FFCC00"/>
              </a:buClr>
              <a:buSzPct val="70000"/>
              <a:defRPr/>
            </a:pPr>
            <a:r>
              <a:rPr lang="fr-FR" sz="2600" b="1" kern="0" dirty="0">
                <a:solidFill>
                  <a:srgbClr val="C00000"/>
                </a:solidFill>
                <a:latin typeface="Verdana" panose="020B0604030504040204" pitchFamily="34" charset="0"/>
                <a:ea typeface="Verdana" panose="020B0604030504040204" pitchFamily="34" charset="0"/>
                <a:cs typeface="Verdana" panose="020B0604030504040204" pitchFamily="34" charset="0"/>
              </a:rPr>
              <a:t>Structures gérant la qualité en CI</a:t>
            </a:r>
          </a:p>
        </p:txBody>
      </p:sp>
    </p:spTree>
    <p:custDataLst>
      <p:tags r:id="rId1"/>
    </p:custDataLst>
    <p:extLst>
      <p:ext uri="{BB962C8B-B14F-4D97-AF65-F5344CB8AC3E}">
        <p14:creationId xmlns:p14="http://schemas.microsoft.com/office/powerpoint/2010/main" val="1433775599"/>
      </p:ext>
    </p:extLst>
  </p:cSld>
  <p:clrMapOvr>
    <a:masterClrMapping/>
  </p:clrMapOvr>
  <p:transition advTm="980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11795" y="130922"/>
            <a:ext cx="8104172" cy="583120"/>
          </a:xfrm>
        </p:spPr>
        <p:txBody>
          <a:bodyPr/>
          <a:lstStyle/>
          <a:p>
            <a:pPr>
              <a:defRPr/>
            </a:pPr>
            <a:br>
              <a:rPr lang="fr-FR" altLang="fr-FR" sz="195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br>
            <a:r>
              <a:rPr lang="fr-FR" altLang="fr-FR" sz="26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PRIX IVOIRIEN DE LA QUALITE (PIQ)</a:t>
            </a:r>
            <a:br>
              <a:rPr lang="fr-FR" altLang="fr-FR" dirty="0">
                <a:solidFill>
                  <a:srgbClr val="C00000"/>
                </a:solidFill>
                <a:latin typeface="Verdana" panose="020B0604030504040204" pitchFamily="34" charset="0"/>
                <a:ea typeface="Verdana" panose="020B0604030504040204" pitchFamily="34" charset="0"/>
                <a:cs typeface="Verdana" panose="020B0604030504040204" pitchFamily="34" charset="0"/>
              </a:rPr>
            </a:br>
            <a:endParaRPr lang="fr-FR" dirty="0"/>
          </a:p>
        </p:txBody>
      </p:sp>
      <p:sp>
        <p:nvSpPr>
          <p:cNvPr id="3" name="Espace réservé du contenu 2"/>
          <p:cNvSpPr>
            <a:spLocks noGrp="1"/>
          </p:cNvSpPr>
          <p:nvPr>
            <p:ph idx="1"/>
          </p:nvPr>
        </p:nvSpPr>
        <p:spPr>
          <a:xfrm>
            <a:off x="119270" y="714041"/>
            <a:ext cx="8931965" cy="2903802"/>
          </a:xfrm>
        </p:spPr>
        <p:txBody>
          <a:bodyPr/>
          <a:lstStyle/>
          <a:p>
            <a:pPr marL="0" indent="0" algn="ctr">
              <a:lnSpc>
                <a:spcPct val="150000"/>
              </a:lnSpc>
              <a:spcBef>
                <a:spcPts val="0"/>
              </a:spcBef>
              <a:buNone/>
              <a:defRPr/>
            </a:pPr>
            <a:r>
              <a:rPr lang="fr-FR" dirty="0"/>
              <a:t> </a:t>
            </a:r>
            <a:r>
              <a:rPr lang="fr-FR" b="1" dirty="0">
                <a:solidFill>
                  <a:schemeClr val="bg2"/>
                </a:solidFill>
                <a:effectLst/>
                <a:latin typeface="Verdana" panose="020B0604030504040204" pitchFamily="34" charset="0"/>
                <a:ea typeface="Verdana" panose="020B0604030504040204" pitchFamily="34" charset="0"/>
                <a:cs typeface="Verdana" panose="020B0604030504040204" pitchFamily="34" charset="0"/>
              </a:rPr>
              <a:t>Objectifs</a:t>
            </a:r>
          </a:p>
          <a:p>
            <a:pPr marL="0" indent="0">
              <a:lnSpc>
                <a:spcPct val="150000"/>
              </a:lnSpc>
              <a:spcBef>
                <a:spcPts val="0"/>
              </a:spcBef>
              <a:buNone/>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Promouvoir la Culture qualité</a:t>
            </a:r>
          </a:p>
          <a:p>
            <a:pPr marL="0" indent="0">
              <a:lnSpc>
                <a:spcPct val="150000"/>
              </a:lnSpc>
              <a:spcBef>
                <a:spcPts val="0"/>
              </a:spcBef>
              <a:buNone/>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Inciter les entreprises et services à entreprendre la DQ</a:t>
            </a:r>
          </a:p>
          <a:p>
            <a:pPr marL="0" indent="0">
              <a:lnSpc>
                <a:spcPct val="150000"/>
              </a:lnSpc>
              <a:spcBef>
                <a:spcPts val="0"/>
              </a:spcBef>
              <a:buNone/>
              <a:defRPr/>
            </a:pPr>
            <a:r>
              <a:rPr lang="fr-FR" dirty="0">
                <a:solidFill>
                  <a:schemeClr val="bg2"/>
                </a:solidFill>
                <a:effectLst/>
                <a:latin typeface="Verdana" panose="020B0604030504040204" pitchFamily="34" charset="0"/>
                <a:ea typeface="Verdana" panose="020B0604030504040204" pitchFamily="34" charset="0"/>
                <a:cs typeface="Verdana" panose="020B0604030504040204" pitchFamily="34" charset="0"/>
              </a:rPr>
              <a:t>- Récompenser ceux qui se sont distingués par la mise en place d’une démarche exemplaire</a:t>
            </a:r>
            <a:r>
              <a:rPr lang="fr-FR" sz="1950" dirty="0">
                <a:solidFill>
                  <a:schemeClr val="bg2"/>
                </a:solidFill>
                <a:effectLst/>
                <a:latin typeface="Verdana" panose="020B0604030504040204" pitchFamily="34" charset="0"/>
                <a:ea typeface="Verdana" panose="020B0604030504040204" pitchFamily="34" charset="0"/>
                <a:cs typeface="Verdana" panose="020B0604030504040204" pitchFamily="34" charset="0"/>
              </a:rPr>
              <a:t>.</a:t>
            </a:r>
          </a:p>
        </p:txBody>
      </p:sp>
      <p:sp>
        <p:nvSpPr>
          <p:cNvPr id="4" name="Espace réservé du contenu 2"/>
          <p:cNvSpPr txBox="1">
            <a:spLocks/>
          </p:cNvSpPr>
          <p:nvPr/>
        </p:nvSpPr>
        <p:spPr bwMode="auto">
          <a:xfrm>
            <a:off x="283335" y="3922775"/>
            <a:ext cx="8512935" cy="2426510"/>
          </a:xfrm>
          <a:prstGeom prst="rect">
            <a:avLst/>
          </a:prstGeom>
          <a:noFill/>
          <a:ln>
            <a:noFill/>
          </a:ln>
          <a:effectLst/>
        </p:spPr>
        <p:txBody>
          <a:bodyPr/>
          <a:lst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0" indent="0" algn="ctr">
              <a:lnSpc>
                <a:spcPct val="150000"/>
              </a:lnSpc>
              <a:spcBef>
                <a:spcPts val="0"/>
              </a:spcBef>
              <a:buClr>
                <a:srgbClr val="FFCC00"/>
              </a:buClr>
              <a:buNone/>
              <a:defRPr/>
            </a:pPr>
            <a:r>
              <a:rPr lang="fr-FR" sz="2100" kern="0" dirty="0">
                <a:solidFill>
                  <a:srgbClr val="FFFFFF"/>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Cible</a:t>
            </a:r>
          </a:p>
          <a:p>
            <a:pPr marL="0" indent="0">
              <a:lnSpc>
                <a:spcPct val="150000"/>
              </a:lnSpc>
              <a:spcBef>
                <a:spcPts val="0"/>
              </a:spcBef>
              <a:buClr>
                <a:srgbClr val="FFCC00"/>
              </a:buClr>
              <a:buNone/>
              <a:defRPr/>
            </a:pPr>
            <a:r>
              <a:rPr lang="fr-FR" sz="2400" kern="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Organisations publiques ou privées exerçant en RCI </a:t>
            </a:r>
          </a:p>
          <a:p>
            <a:pPr marL="0" indent="0">
              <a:lnSpc>
                <a:spcPct val="150000"/>
              </a:lnSpc>
              <a:spcBef>
                <a:spcPts val="0"/>
              </a:spcBef>
              <a:buClr>
                <a:srgbClr val="FFCC00"/>
              </a:buClr>
              <a:buNone/>
              <a:defRPr/>
            </a:pPr>
            <a:r>
              <a:rPr lang="fr-FR" sz="2400" kern="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Engagées dans une démarche qualité</a:t>
            </a:r>
          </a:p>
          <a:p>
            <a:pPr marL="0" indent="0">
              <a:lnSpc>
                <a:spcPct val="150000"/>
              </a:lnSpc>
              <a:spcBef>
                <a:spcPts val="0"/>
              </a:spcBef>
              <a:buClr>
                <a:srgbClr val="FFCC00"/>
              </a:buClr>
              <a:buNone/>
              <a:defRPr/>
            </a:pPr>
            <a:r>
              <a:rPr lang="fr-FR" sz="2400" kern="0" dirty="0">
                <a:solidFill>
                  <a:srgbClr val="000514"/>
                </a:solidFill>
                <a:effectLst/>
                <a:latin typeface="Verdana" panose="020B0604030504040204" pitchFamily="34" charset="0"/>
                <a:ea typeface="Verdana" panose="020B0604030504040204" pitchFamily="34" charset="0"/>
                <a:cs typeface="Verdana" panose="020B0604030504040204" pitchFamily="34" charset="0"/>
              </a:rPr>
              <a:t>- Certifiées ou non.</a:t>
            </a:r>
          </a:p>
        </p:txBody>
      </p:sp>
    </p:spTree>
    <p:extLst>
      <p:ext uri="{BB962C8B-B14F-4D97-AF65-F5344CB8AC3E}">
        <p14:creationId xmlns:p14="http://schemas.microsoft.com/office/powerpoint/2010/main" val="32547114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Text Box 4"/>
          <p:cNvSpPr txBox="1">
            <a:spLocks noChangeArrowheads="1"/>
          </p:cNvSpPr>
          <p:nvPr/>
        </p:nvSpPr>
        <p:spPr bwMode="auto">
          <a:xfrm>
            <a:off x="1039969" y="406507"/>
            <a:ext cx="68580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mpd="tri">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fontAlgn="base">
              <a:spcBef>
                <a:spcPct val="50000"/>
              </a:spcBef>
              <a:spcAft>
                <a:spcPct val="0"/>
              </a:spcAft>
              <a:buClrTx/>
              <a:buSzTx/>
              <a:buFontTx/>
              <a:buNone/>
            </a:pPr>
            <a:r>
              <a:rPr lang="fr-FR" altLang="fr-FR" sz="2600" b="1" dirty="0">
                <a:solidFill>
                  <a:srgbClr val="C00000"/>
                </a:solidFill>
                <a:latin typeface="Verdana" panose="020B0604030504040204" pitchFamily="34" charset="0"/>
                <a:ea typeface="Verdana" panose="020B0604030504040204" pitchFamily="34" charset="0"/>
                <a:cs typeface="Verdana" panose="020B0604030504040204" pitchFamily="34" charset="0"/>
              </a:rPr>
              <a:t>PRIX IVOIRIEN DE LA QUALITE</a:t>
            </a:r>
          </a:p>
        </p:txBody>
      </p:sp>
      <p:graphicFrame>
        <p:nvGraphicFramePr>
          <p:cNvPr id="2" name="Tableau 1"/>
          <p:cNvGraphicFramePr>
            <a:graphicFrameLocks noGrp="1"/>
          </p:cNvGraphicFramePr>
          <p:nvPr>
            <p:extLst>
              <p:ext uri="{D42A27DB-BD31-4B8C-83A1-F6EECF244321}">
                <p14:modId xmlns:p14="http://schemas.microsoft.com/office/powerpoint/2010/main" val="752674070"/>
              </p:ext>
            </p:extLst>
          </p:nvPr>
        </p:nvGraphicFramePr>
        <p:xfrm>
          <a:off x="293601" y="1439828"/>
          <a:ext cx="8113689" cy="4686300"/>
        </p:xfrm>
        <a:graphic>
          <a:graphicData uri="http://schemas.openxmlformats.org/drawingml/2006/table">
            <a:tbl>
              <a:tblPr firstRow="1" bandRow="1">
                <a:tableStyleId>{2D5ABB26-0587-4C30-8999-92F81FD0307C}</a:tableStyleId>
              </a:tblPr>
              <a:tblGrid>
                <a:gridCol w="2704563">
                  <a:extLst>
                    <a:ext uri="{9D8B030D-6E8A-4147-A177-3AD203B41FA5}">
                      <a16:colId xmlns:a16="http://schemas.microsoft.com/office/drawing/2014/main" val="20000"/>
                    </a:ext>
                  </a:extLst>
                </a:gridCol>
                <a:gridCol w="2704563">
                  <a:extLst>
                    <a:ext uri="{9D8B030D-6E8A-4147-A177-3AD203B41FA5}">
                      <a16:colId xmlns:a16="http://schemas.microsoft.com/office/drawing/2014/main" val="20001"/>
                    </a:ext>
                  </a:extLst>
                </a:gridCol>
                <a:gridCol w="2704563">
                  <a:extLst>
                    <a:ext uri="{9D8B030D-6E8A-4147-A177-3AD203B41FA5}">
                      <a16:colId xmlns:a16="http://schemas.microsoft.com/office/drawing/2014/main" val="20002"/>
                    </a:ext>
                  </a:extLst>
                </a:gridCol>
              </a:tblGrid>
              <a:tr h="617220">
                <a:tc>
                  <a:txBody>
                    <a:bodyPr/>
                    <a:lstStyle/>
                    <a:p>
                      <a:pPr algn="ctr"/>
                      <a:r>
                        <a:rPr lang="fr-FR" sz="1800" b="1" dirty="0">
                          <a:solidFill>
                            <a:schemeClr val="bg2"/>
                          </a:solidFill>
                          <a:latin typeface="Verdana" panose="020B0604030504040204" pitchFamily="34" charset="0"/>
                          <a:ea typeface="Verdana" panose="020B0604030504040204" pitchFamily="34" charset="0"/>
                          <a:cs typeface="Verdana" panose="020B0604030504040204" pitchFamily="34" charset="0"/>
                        </a:rPr>
                        <a:t>Niveau</a:t>
                      </a:r>
                    </a:p>
                  </a:txBody>
                  <a:tcPr marL="68572" marR="68572" marT="34290" marB="34290">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lang="fr-FR" sz="1800" b="1" dirty="0">
                          <a:solidFill>
                            <a:schemeClr val="bg2"/>
                          </a:solidFill>
                          <a:latin typeface="Verdana" panose="020B0604030504040204" pitchFamily="34" charset="0"/>
                          <a:ea typeface="Verdana" panose="020B0604030504040204" pitchFamily="34" charset="0"/>
                          <a:cs typeface="Verdana" panose="020B0604030504040204" pitchFamily="34" charset="0"/>
                        </a:rPr>
                        <a:t>Prix</a:t>
                      </a:r>
                    </a:p>
                  </a:txBody>
                  <a:tcPr marL="68572" marR="68572" marT="34290" marB="34290">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lang="fr-FR" sz="1800" b="1" dirty="0">
                          <a:solidFill>
                            <a:schemeClr val="bg2"/>
                          </a:solidFill>
                          <a:latin typeface="Verdana" panose="020B0604030504040204" pitchFamily="34" charset="0"/>
                          <a:ea typeface="Verdana" panose="020B0604030504040204" pitchFamily="34" charset="0"/>
                          <a:cs typeface="Verdana" panose="020B0604030504040204" pitchFamily="34" charset="0"/>
                        </a:rPr>
                        <a:t>Nombre de Critères</a:t>
                      </a:r>
                    </a:p>
                  </a:txBody>
                  <a:tcPr marL="68572" marR="68572" marT="34290" marB="34290">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0"/>
                  </a:ext>
                </a:extLst>
              </a:tr>
              <a:tr h="891540">
                <a:tc>
                  <a:txBody>
                    <a:bodyPr/>
                    <a:lstStyle/>
                    <a:p>
                      <a:pPr algn="ct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1</a:t>
                      </a:r>
                    </a:p>
                  </a:txBody>
                  <a:tcPr marL="68572" marR="68572" marT="34290" marB="34290">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Engagement</a:t>
                      </a:r>
                      <a:r>
                        <a:rPr lang="fr-FR" sz="2400" baseline="0" dirty="0">
                          <a:solidFill>
                            <a:schemeClr val="bg2"/>
                          </a:solidFill>
                          <a:latin typeface="Verdana" panose="020B0604030504040204" pitchFamily="34" charset="0"/>
                          <a:ea typeface="Verdana" panose="020B0604030504040204" pitchFamily="34" charset="0"/>
                          <a:cs typeface="Verdana" panose="020B0604030504040204" pitchFamily="34" charset="0"/>
                        </a:rPr>
                        <a:t> à la démarche Qualité</a:t>
                      </a: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72" marR="68572" marT="34290" marB="34290">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9</a:t>
                      </a:r>
                    </a:p>
                  </a:txBody>
                  <a:tcPr marL="68572" marR="68572" marT="34290" marB="34290">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1"/>
                  </a:ext>
                </a:extLst>
              </a:tr>
              <a:tr h="617220">
                <a:tc>
                  <a:txBody>
                    <a:bodyPr/>
                    <a:lstStyle/>
                    <a:p>
                      <a:pPr algn="ct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2</a:t>
                      </a:r>
                    </a:p>
                  </a:txBody>
                  <a:tcPr marL="68572" marR="68572" marT="34290" marB="34290">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Maîtrise de la Qualité</a:t>
                      </a:r>
                    </a:p>
                  </a:txBody>
                  <a:tcPr marL="68572" marR="68572" marT="34290" marB="34290">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18</a:t>
                      </a:r>
                    </a:p>
                  </a:txBody>
                  <a:tcPr marL="68572" marR="68572" marT="34290" marB="34290">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2"/>
                  </a:ext>
                </a:extLst>
              </a:tr>
              <a:tr h="342900">
                <a:tc>
                  <a:txBody>
                    <a:bodyPr/>
                    <a:lstStyle/>
                    <a:p>
                      <a:pPr algn="ct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72" marR="68572" marT="34290" marB="34290">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72" marR="68572" marT="34290" marB="34290">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72" marR="68572" marT="34290" marB="34290">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17220">
                <a:tc>
                  <a:txBody>
                    <a:bodyPr/>
                    <a:lstStyle/>
                    <a:p>
                      <a:pPr algn="ct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3</a:t>
                      </a:r>
                    </a:p>
                  </a:txBody>
                  <a:tcPr marL="68572" marR="68572" marT="34290" marB="34290">
                    <a:lnT w="1270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Encouragement à L’excellence</a:t>
                      </a:r>
                    </a:p>
                  </a:txBody>
                  <a:tcPr marL="68572" marR="68572" marT="34290" marB="34290">
                    <a:lnT w="1270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27</a:t>
                      </a:r>
                    </a:p>
                  </a:txBody>
                  <a:tcPr marL="68572" marR="68572" marT="34290" marB="34290">
                    <a:lnT w="1270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4"/>
                  </a:ext>
                </a:extLst>
              </a:tr>
              <a:tr h="342900">
                <a:tc>
                  <a:txBody>
                    <a:bodyPr/>
                    <a:lstStyle/>
                    <a:p>
                      <a:pPr algn="ct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72" marR="68572" marT="34290" marB="34290">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72" marR="68572" marT="34290" marB="34290">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72" marR="68572" marT="34290" marB="34290">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42900">
                <a:tc>
                  <a:txBody>
                    <a:bodyPr/>
                    <a:lstStyle/>
                    <a:p>
                      <a:pPr algn="ct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4</a:t>
                      </a:r>
                    </a:p>
                  </a:txBody>
                  <a:tcPr marL="68572" marR="68572" marT="34290" marB="34290">
                    <a:lnT w="12700" cap="flat" cmpd="sng" algn="ctr">
                      <a:solidFill>
                        <a:schemeClr val="tx1"/>
                      </a:solidFill>
                      <a:prstDash val="solid"/>
                      <a:round/>
                      <a:headEnd type="none" w="med" len="med"/>
                      <a:tailEnd type="none" w="med" len="med"/>
                    </a:lnT>
                  </a:tcPr>
                </a:tc>
                <a:tc>
                  <a:txBody>
                    <a:bodyPr/>
                    <a:lstStyle/>
                    <a:p>
                      <a:pPr algn="ct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Excellence</a:t>
                      </a:r>
                    </a:p>
                  </a:txBody>
                  <a:tcPr marL="68572" marR="68572" marT="34290" marB="34290">
                    <a:lnT w="12700" cap="flat" cmpd="sng" algn="ctr">
                      <a:solidFill>
                        <a:schemeClr val="tx1"/>
                      </a:solidFill>
                      <a:prstDash val="solid"/>
                      <a:round/>
                      <a:headEnd type="none" w="med" len="med"/>
                      <a:tailEnd type="none" w="med" len="med"/>
                    </a:lnT>
                  </a:tcPr>
                </a:tc>
                <a:tc>
                  <a:txBody>
                    <a:bodyPr/>
                    <a:lstStyle/>
                    <a:p>
                      <a:pPr algn="ct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30</a:t>
                      </a:r>
                    </a:p>
                  </a:txBody>
                  <a:tcPr marL="68572" marR="68572" marT="34290" marB="3429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64566077"/>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Text Box 4"/>
          <p:cNvSpPr txBox="1">
            <a:spLocks noChangeArrowheads="1"/>
          </p:cNvSpPr>
          <p:nvPr/>
        </p:nvSpPr>
        <p:spPr bwMode="auto">
          <a:xfrm>
            <a:off x="924060" y="0"/>
            <a:ext cx="68580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mpd="tri">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fontAlgn="base">
              <a:spcBef>
                <a:spcPct val="50000"/>
              </a:spcBef>
              <a:spcAft>
                <a:spcPct val="0"/>
              </a:spcAft>
              <a:buClrTx/>
              <a:buSzTx/>
              <a:buFontTx/>
              <a:buNone/>
            </a:pPr>
            <a:r>
              <a:rPr lang="fr-FR" altLang="fr-FR" sz="2600" b="1" dirty="0">
                <a:solidFill>
                  <a:srgbClr val="C00000"/>
                </a:solidFill>
                <a:latin typeface="Verdana" panose="020B0604030504040204" pitchFamily="34" charset="0"/>
                <a:ea typeface="Verdana" panose="020B0604030504040204" pitchFamily="34" charset="0"/>
                <a:cs typeface="Verdana" panose="020B0604030504040204" pitchFamily="34" charset="0"/>
              </a:rPr>
              <a:t>LAUREATS DU PIQ (Secteur Santé)</a:t>
            </a:r>
          </a:p>
        </p:txBody>
      </p:sp>
      <p:graphicFrame>
        <p:nvGraphicFramePr>
          <p:cNvPr id="2" name="Tableau 1"/>
          <p:cNvGraphicFramePr>
            <a:graphicFrameLocks noGrp="1"/>
          </p:cNvGraphicFramePr>
          <p:nvPr>
            <p:extLst>
              <p:ext uri="{D42A27DB-BD31-4B8C-83A1-F6EECF244321}">
                <p14:modId xmlns:p14="http://schemas.microsoft.com/office/powerpoint/2010/main" val="2656373739"/>
              </p:ext>
            </p:extLst>
          </p:nvPr>
        </p:nvGraphicFramePr>
        <p:xfrm>
          <a:off x="206062" y="709915"/>
          <a:ext cx="8551572" cy="5627399"/>
        </p:xfrm>
        <a:graphic>
          <a:graphicData uri="http://schemas.openxmlformats.org/drawingml/2006/table">
            <a:tbl>
              <a:tblPr firstRow="1" bandRow="1">
                <a:tableStyleId>{2D5ABB26-0587-4C30-8999-92F81FD0307C}</a:tableStyleId>
              </a:tblPr>
              <a:tblGrid>
                <a:gridCol w="2850524">
                  <a:extLst>
                    <a:ext uri="{9D8B030D-6E8A-4147-A177-3AD203B41FA5}">
                      <a16:colId xmlns:a16="http://schemas.microsoft.com/office/drawing/2014/main" val="20000"/>
                    </a:ext>
                  </a:extLst>
                </a:gridCol>
                <a:gridCol w="2850524">
                  <a:extLst>
                    <a:ext uri="{9D8B030D-6E8A-4147-A177-3AD203B41FA5}">
                      <a16:colId xmlns:a16="http://schemas.microsoft.com/office/drawing/2014/main" val="20001"/>
                    </a:ext>
                  </a:extLst>
                </a:gridCol>
                <a:gridCol w="2850524">
                  <a:extLst>
                    <a:ext uri="{9D8B030D-6E8A-4147-A177-3AD203B41FA5}">
                      <a16:colId xmlns:a16="http://schemas.microsoft.com/office/drawing/2014/main" val="20002"/>
                    </a:ext>
                  </a:extLst>
                </a:gridCol>
              </a:tblGrid>
              <a:tr h="342864">
                <a:tc>
                  <a:txBody>
                    <a:bodyPr/>
                    <a:lstStyle/>
                    <a:p>
                      <a:pPr algn="ctr"/>
                      <a:r>
                        <a:rPr lang="fr-FR" sz="2400" b="1" dirty="0">
                          <a:solidFill>
                            <a:schemeClr val="bg2"/>
                          </a:solidFill>
                          <a:latin typeface="Verdana" panose="020B0604030504040204" pitchFamily="34" charset="0"/>
                          <a:ea typeface="Verdana" panose="020B0604030504040204" pitchFamily="34" charset="0"/>
                          <a:cs typeface="Verdana" panose="020B0604030504040204" pitchFamily="34" charset="0"/>
                        </a:rPr>
                        <a:t>Année</a:t>
                      </a:r>
                    </a:p>
                  </a:txBody>
                  <a:tcPr marL="68573" marR="68573" marT="34272" marB="34272">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lang="fr-FR" sz="2400" b="1" dirty="0">
                          <a:solidFill>
                            <a:schemeClr val="bg2"/>
                          </a:solidFill>
                          <a:latin typeface="Verdana" panose="020B0604030504040204" pitchFamily="34" charset="0"/>
                          <a:ea typeface="Verdana" panose="020B0604030504040204" pitchFamily="34" charset="0"/>
                          <a:cs typeface="Verdana" panose="020B0604030504040204" pitchFamily="34" charset="0"/>
                        </a:rPr>
                        <a:t>Nom</a:t>
                      </a:r>
                    </a:p>
                  </a:txBody>
                  <a:tcPr marL="68573" marR="68573" marT="34272" marB="34272">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lang="fr-FR" sz="2400" b="1">
                          <a:solidFill>
                            <a:schemeClr val="bg2"/>
                          </a:solidFill>
                          <a:latin typeface="Verdana" panose="020B0604030504040204" pitchFamily="34" charset="0"/>
                          <a:ea typeface="Verdana" panose="020B0604030504040204" pitchFamily="34" charset="0"/>
                          <a:cs typeface="Verdana" panose="020B0604030504040204" pitchFamily="34" charset="0"/>
                        </a:rPr>
                        <a:t>Prix Obtenu</a:t>
                      </a:r>
                      <a:endParaRPr lang="fr-FR" sz="2400" b="1"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73" marR="68573" marT="34272" marB="34272">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0"/>
                  </a:ext>
                </a:extLst>
              </a:tr>
              <a:tr h="1165824">
                <a:tc>
                  <a:txBody>
                    <a:bodyPr/>
                    <a:lstStyle/>
                    <a:p>
                      <a:pPr algn="just"/>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2002</a:t>
                      </a:r>
                    </a:p>
                  </a:txBody>
                  <a:tcPr marL="68573" marR="68573" marT="34272" marB="34272">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l"/>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Laboratoire du Longchamp</a:t>
                      </a:r>
                    </a:p>
                  </a:txBody>
                  <a:tcPr marL="68573" marR="68573" marT="34272" marB="34272">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l"/>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Meilleur laboratoire d’analyses médicales en DQ</a:t>
                      </a:r>
                    </a:p>
                  </a:txBody>
                  <a:tcPr marL="68573" marR="68573" marT="34272" marB="34272">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1"/>
                  </a:ext>
                </a:extLst>
              </a:tr>
              <a:tr h="891504">
                <a:tc rowSpan="4">
                  <a:txBody>
                    <a:bodyPr/>
                    <a:lstStyle/>
                    <a:p>
                      <a:pPr algn="just"/>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2003</a:t>
                      </a:r>
                    </a:p>
                    <a:p>
                      <a:pPr algn="just"/>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73" marR="68573" marT="34272" marB="34272">
                    <a:lnT w="12700" cap="flat" cmpd="sng" algn="ctr">
                      <a:solidFill>
                        <a:schemeClr val="bg2"/>
                      </a:solidFill>
                      <a:prstDash val="solid"/>
                      <a:round/>
                      <a:headEnd type="none" w="med" len="med"/>
                      <a:tailEnd type="none" w="med" len="med"/>
                    </a:lnT>
                  </a:tcPr>
                </a:tc>
                <a:tc>
                  <a:txBody>
                    <a:bodyPr/>
                    <a:lstStyle/>
                    <a:p>
                      <a:pPr algn="l"/>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Institut Raoul Follereau</a:t>
                      </a:r>
                    </a:p>
                  </a:txBody>
                  <a:tcPr marL="68573" marR="68573" marT="34272" marB="34272">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l"/>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2</a:t>
                      </a:r>
                      <a:r>
                        <a:rPr lang="fr-FR" sz="2400" baseline="30000" dirty="0">
                          <a:solidFill>
                            <a:schemeClr val="bg2"/>
                          </a:solidFill>
                          <a:latin typeface="Verdana" panose="020B0604030504040204" pitchFamily="34" charset="0"/>
                          <a:ea typeface="Verdana" panose="020B0604030504040204" pitchFamily="34" charset="0"/>
                          <a:cs typeface="Verdana" panose="020B0604030504040204" pitchFamily="34" charset="0"/>
                        </a:rPr>
                        <a:t>ème</a:t>
                      </a: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 meilleur centre de santé en DQ</a:t>
                      </a:r>
                    </a:p>
                  </a:txBody>
                  <a:tcPr marL="68573" marR="68573" marT="34272" marB="34272">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2"/>
                  </a:ext>
                </a:extLst>
              </a:tr>
              <a:tr h="1165824">
                <a:tc vMerge="1">
                  <a:txBody>
                    <a:bodyPr/>
                    <a:lstStyle/>
                    <a:p>
                      <a:pPr algn="ct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29" marR="91429" marT="45711" marB="45711">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Institut Pasteur</a:t>
                      </a:r>
                    </a:p>
                  </a:txBody>
                  <a:tcPr marL="68573" marR="68573" marT="34272" marB="34272">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1er laboratoire publique d’essai et d’étalonnage en DQ</a:t>
                      </a:r>
                    </a:p>
                  </a:txBody>
                  <a:tcPr marL="68573" marR="68573" marT="34272" marB="34272">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0">
                <a:tc vMerge="1">
                  <a:txBody>
                    <a:bodyPr/>
                    <a:lstStyle/>
                    <a:p>
                      <a:pPr algn="ct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29" marR="91429" marT="45711" marB="45711">
                    <a:lnT w="1270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gridSpan="2">
                  <a:txBody>
                    <a:bodyPr/>
                    <a:lstStyle/>
                    <a:p>
                      <a:pPr algn="just"/>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73" marR="68573" marT="34272" marB="34272">
                    <a:lnT w="1270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hMerge="1">
                  <a:txBody>
                    <a:bodyPr/>
                    <a:lstStyle/>
                    <a:p>
                      <a:pPr algn="just"/>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29" marR="91429" marT="45711" marB="45711">
                    <a:lnT w="1270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4"/>
                  </a:ext>
                </a:extLst>
              </a:tr>
              <a:tr h="529799">
                <a:tc vMerge="1">
                  <a:txBody>
                    <a:bodyPr/>
                    <a:lstStyle/>
                    <a:p>
                      <a:pPr algn="ct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29" marR="91429" marT="45711" marB="45711">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endParaRPr lang="fr-FR" sz="18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73" marR="68573" marT="34272" marB="34272">
                    <a:lnT w="12700" cap="flat" cmpd="sng" algn="ctr">
                      <a:solidFill>
                        <a:schemeClr val="bg2"/>
                      </a:solidFill>
                      <a:prstDash val="solid"/>
                      <a:round/>
                      <a:headEnd type="none" w="med" len="med"/>
                      <a:tailEnd type="none" w="med" len="med"/>
                    </a:lnT>
                  </a:tcPr>
                </a:tc>
                <a:tc hMerge="1">
                  <a:txBody>
                    <a:bodyPr/>
                    <a:lstStyle/>
                    <a:p>
                      <a:pPr algn="ct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29" marR="91429" marT="45711" marB="45711">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471593058"/>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Text Box 4"/>
          <p:cNvSpPr txBox="1">
            <a:spLocks noChangeArrowheads="1"/>
          </p:cNvSpPr>
          <p:nvPr/>
        </p:nvSpPr>
        <p:spPr bwMode="auto">
          <a:xfrm>
            <a:off x="1027090" y="0"/>
            <a:ext cx="68580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mpd="tri">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fontAlgn="base">
              <a:spcBef>
                <a:spcPct val="50000"/>
              </a:spcBef>
              <a:spcAft>
                <a:spcPct val="0"/>
              </a:spcAft>
              <a:buClrTx/>
              <a:buSzTx/>
              <a:buFontTx/>
              <a:buNone/>
            </a:pPr>
            <a:r>
              <a:rPr lang="fr-FR" altLang="fr-FR" sz="2600" b="1" dirty="0">
                <a:solidFill>
                  <a:srgbClr val="C00000"/>
                </a:solidFill>
                <a:latin typeface="Verdana" panose="020B0604030504040204" pitchFamily="34" charset="0"/>
                <a:ea typeface="Verdana" panose="020B0604030504040204" pitchFamily="34" charset="0"/>
                <a:cs typeface="Verdana" panose="020B0604030504040204" pitchFamily="34" charset="0"/>
              </a:rPr>
              <a:t>LAUREATS DU PIQ (Secteur Santé)</a:t>
            </a:r>
          </a:p>
        </p:txBody>
      </p:sp>
      <p:graphicFrame>
        <p:nvGraphicFramePr>
          <p:cNvPr id="2" name="Tableau 1"/>
          <p:cNvGraphicFramePr>
            <a:graphicFrameLocks noGrp="1"/>
          </p:cNvGraphicFramePr>
          <p:nvPr>
            <p:extLst>
              <p:ext uri="{D42A27DB-BD31-4B8C-83A1-F6EECF244321}">
                <p14:modId xmlns:p14="http://schemas.microsoft.com/office/powerpoint/2010/main" val="1174314962"/>
              </p:ext>
            </p:extLst>
          </p:nvPr>
        </p:nvGraphicFramePr>
        <p:xfrm>
          <a:off x="143532" y="551549"/>
          <a:ext cx="8757636" cy="6080604"/>
        </p:xfrm>
        <a:graphic>
          <a:graphicData uri="http://schemas.openxmlformats.org/drawingml/2006/table">
            <a:tbl>
              <a:tblPr firstRow="1" bandRow="1">
                <a:tableStyleId>{2D5ABB26-0587-4C30-8999-92F81FD0307C}</a:tableStyleId>
              </a:tblPr>
              <a:tblGrid>
                <a:gridCol w="2919212">
                  <a:extLst>
                    <a:ext uri="{9D8B030D-6E8A-4147-A177-3AD203B41FA5}">
                      <a16:colId xmlns:a16="http://schemas.microsoft.com/office/drawing/2014/main" val="20000"/>
                    </a:ext>
                  </a:extLst>
                </a:gridCol>
                <a:gridCol w="2919212">
                  <a:extLst>
                    <a:ext uri="{9D8B030D-6E8A-4147-A177-3AD203B41FA5}">
                      <a16:colId xmlns:a16="http://schemas.microsoft.com/office/drawing/2014/main" val="20001"/>
                    </a:ext>
                  </a:extLst>
                </a:gridCol>
                <a:gridCol w="2919212">
                  <a:extLst>
                    <a:ext uri="{9D8B030D-6E8A-4147-A177-3AD203B41FA5}">
                      <a16:colId xmlns:a16="http://schemas.microsoft.com/office/drawing/2014/main" val="20002"/>
                    </a:ext>
                  </a:extLst>
                </a:gridCol>
              </a:tblGrid>
              <a:tr h="342873">
                <a:tc>
                  <a:txBody>
                    <a:bodyPr/>
                    <a:lstStyle/>
                    <a:p>
                      <a:pPr algn="ctr"/>
                      <a:r>
                        <a:rPr lang="fr-FR" sz="2400" b="1" dirty="0">
                          <a:solidFill>
                            <a:schemeClr val="bg2"/>
                          </a:solidFill>
                          <a:latin typeface="Verdana" panose="020B0604030504040204" pitchFamily="34" charset="0"/>
                          <a:ea typeface="Verdana" panose="020B0604030504040204" pitchFamily="34" charset="0"/>
                          <a:cs typeface="Verdana" panose="020B0604030504040204" pitchFamily="34" charset="0"/>
                        </a:rPr>
                        <a:t>Année</a:t>
                      </a:r>
                    </a:p>
                  </a:txBody>
                  <a:tcPr marL="68568" marR="68568" marT="34277" marB="34277">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lang="fr-FR" sz="2400" b="1" dirty="0">
                          <a:solidFill>
                            <a:schemeClr val="bg2"/>
                          </a:solidFill>
                          <a:latin typeface="Verdana" panose="020B0604030504040204" pitchFamily="34" charset="0"/>
                          <a:ea typeface="Verdana" panose="020B0604030504040204" pitchFamily="34" charset="0"/>
                          <a:cs typeface="Verdana" panose="020B0604030504040204" pitchFamily="34" charset="0"/>
                        </a:rPr>
                        <a:t>Nom</a:t>
                      </a:r>
                    </a:p>
                  </a:txBody>
                  <a:tcPr marL="68568" marR="68568" marT="34277" marB="34277">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lang="fr-FR" sz="2400" b="1">
                          <a:solidFill>
                            <a:schemeClr val="bg2"/>
                          </a:solidFill>
                          <a:latin typeface="Verdana" panose="020B0604030504040204" pitchFamily="34" charset="0"/>
                          <a:ea typeface="Verdana" panose="020B0604030504040204" pitchFamily="34" charset="0"/>
                          <a:cs typeface="Verdana" panose="020B0604030504040204" pitchFamily="34" charset="0"/>
                        </a:rPr>
                        <a:t>Prix Obtenu</a:t>
                      </a:r>
                      <a:endParaRPr lang="fr-FR" sz="2400" b="1"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68" marR="68568" marT="34277" marB="34277">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0"/>
                  </a:ext>
                </a:extLst>
              </a:tr>
              <a:tr h="1165833">
                <a:tc>
                  <a:txBody>
                    <a:bodyPr/>
                    <a:lstStyle/>
                    <a:p>
                      <a:pPr algn="just"/>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2003</a:t>
                      </a:r>
                    </a:p>
                  </a:txBody>
                  <a:tcPr marL="68568" marR="68568" marT="34277" marB="34277">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l"/>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Laboratoire du Longchamp</a:t>
                      </a:r>
                    </a:p>
                  </a:txBody>
                  <a:tcPr marL="68568" marR="68568" marT="34277" marB="34277">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l"/>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1</a:t>
                      </a:r>
                      <a:r>
                        <a:rPr lang="fr-FR" sz="2400" baseline="30000" dirty="0">
                          <a:solidFill>
                            <a:schemeClr val="bg2"/>
                          </a:solidFill>
                          <a:latin typeface="Verdana" panose="020B0604030504040204" pitchFamily="34" charset="0"/>
                          <a:ea typeface="Verdana" panose="020B0604030504040204" pitchFamily="34" charset="0"/>
                          <a:cs typeface="Verdana" panose="020B0604030504040204" pitchFamily="34" charset="0"/>
                        </a:rPr>
                        <a:t>er</a:t>
                      </a: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 Meilleur laboratoire privé d’analyses médicales en DQ</a:t>
                      </a:r>
                    </a:p>
                  </a:txBody>
                  <a:tcPr marL="68568" marR="68568" marT="34277" marB="34277">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1"/>
                  </a:ext>
                </a:extLst>
              </a:tr>
              <a:tr h="1440153">
                <a:tc rowSpan="4">
                  <a:txBody>
                    <a:bodyPr/>
                    <a:lstStyle/>
                    <a:p>
                      <a:pPr algn="just"/>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2003</a:t>
                      </a:r>
                    </a:p>
                    <a:p>
                      <a:pPr algn="just"/>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68" marR="68568" marT="34277" marB="34277">
                    <a:lnT w="12700" cap="flat" cmpd="sng" algn="ctr">
                      <a:solidFill>
                        <a:schemeClr val="bg2"/>
                      </a:solidFill>
                      <a:prstDash val="solid"/>
                      <a:round/>
                      <a:headEnd type="none" w="med" len="med"/>
                      <a:tailEnd type="none" w="med" len="med"/>
                    </a:lnT>
                  </a:tcPr>
                </a:tc>
                <a:tc>
                  <a:txBody>
                    <a:bodyPr/>
                    <a:lstStyle/>
                    <a:p>
                      <a:pPr algn="l"/>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Laboratoire National de la Santé Publique</a:t>
                      </a:r>
                    </a:p>
                  </a:txBody>
                  <a:tcPr marL="68568" marR="68568" marT="34277" marB="34277">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l"/>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1</a:t>
                      </a:r>
                      <a:r>
                        <a:rPr lang="fr-FR" sz="2400" baseline="30000" dirty="0">
                          <a:solidFill>
                            <a:schemeClr val="bg2"/>
                          </a:solidFill>
                          <a:latin typeface="Verdana" panose="020B0604030504040204" pitchFamily="34" charset="0"/>
                          <a:ea typeface="Verdana" panose="020B0604030504040204" pitchFamily="34" charset="0"/>
                          <a:cs typeface="Verdana" panose="020B0604030504040204" pitchFamily="34" charset="0"/>
                        </a:rPr>
                        <a:t>er</a:t>
                      </a: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 Meilleur laboratoire publique d’analyses médicales en DQ</a:t>
                      </a:r>
                    </a:p>
                  </a:txBody>
                  <a:tcPr marL="68568" marR="68568" marT="34277" marB="34277">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2"/>
                  </a:ext>
                </a:extLst>
              </a:tr>
              <a:tr h="1439845">
                <a:tc vMerge="1">
                  <a:txBody>
                    <a:bodyPr/>
                    <a:lstStyle/>
                    <a:p>
                      <a:pPr algn="ct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29" marR="91429" marT="45711" marB="45711">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Laboratoire Place de la République</a:t>
                      </a:r>
                    </a:p>
                  </a:txBody>
                  <a:tcPr marL="68568" marR="68568" marT="34277" marB="34277">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2ème Meilleur laboratoire privé d’analyses médicales en DQ</a:t>
                      </a:r>
                    </a:p>
                  </a:txBody>
                  <a:tcPr marL="68568" marR="68568" marT="34277" marB="34277">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42873">
                <a:tc vMerge="1">
                  <a:txBody>
                    <a:bodyPr/>
                    <a:lstStyle/>
                    <a:p>
                      <a:pPr algn="ct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29" marR="91429" marT="45711" marB="45711">
                    <a:lnT w="1270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gridSpan="2">
                  <a:txBody>
                    <a:bodyPr/>
                    <a:lstStyle/>
                    <a:p>
                      <a:pPr algn="just"/>
                      <a:endParaRPr lang="fr-FR" sz="18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68" marR="68568" marT="34277" marB="34277">
                    <a:lnT w="1270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hMerge="1">
                  <a:txBody>
                    <a:bodyPr/>
                    <a:lstStyle/>
                    <a:p>
                      <a:pPr algn="just"/>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29" marR="91429" marT="45711" marB="45711">
                    <a:lnT w="1270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4"/>
                  </a:ext>
                </a:extLst>
              </a:tr>
              <a:tr h="342873">
                <a:tc vMerge="1">
                  <a:txBody>
                    <a:bodyPr/>
                    <a:lstStyle/>
                    <a:p>
                      <a:pPr algn="ct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29" marR="91429" marT="45711" marB="45711">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endParaRPr lang="fr-FR" sz="18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68" marR="68568" marT="34277" marB="34277">
                    <a:lnT w="12700" cap="flat" cmpd="sng" algn="ctr">
                      <a:solidFill>
                        <a:schemeClr val="bg2"/>
                      </a:solidFill>
                      <a:prstDash val="solid"/>
                      <a:round/>
                      <a:headEnd type="none" w="med" len="med"/>
                      <a:tailEnd type="none" w="med" len="med"/>
                    </a:lnT>
                  </a:tcPr>
                </a:tc>
                <a:tc hMerge="1">
                  <a:txBody>
                    <a:bodyPr/>
                    <a:lstStyle/>
                    <a:p>
                      <a:pPr algn="ct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29" marR="91429" marT="45711" marB="45711">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77575734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Text Box 4"/>
          <p:cNvSpPr txBox="1">
            <a:spLocks noChangeArrowheads="1"/>
          </p:cNvSpPr>
          <p:nvPr/>
        </p:nvSpPr>
        <p:spPr bwMode="auto">
          <a:xfrm>
            <a:off x="503583" y="251961"/>
            <a:ext cx="734287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mpd="tri">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fontAlgn="base">
              <a:spcBef>
                <a:spcPct val="50000"/>
              </a:spcBef>
              <a:spcAft>
                <a:spcPct val="0"/>
              </a:spcAft>
              <a:buClrTx/>
              <a:buSzTx/>
              <a:buFontTx/>
              <a:buNone/>
            </a:pPr>
            <a:r>
              <a:rPr lang="fr-FR" altLang="fr-FR" sz="2600" b="1" dirty="0">
                <a:solidFill>
                  <a:srgbClr val="C00000"/>
                </a:solidFill>
                <a:latin typeface="Verdana" panose="020B0604030504040204" pitchFamily="34" charset="0"/>
                <a:ea typeface="Verdana" panose="020B0604030504040204" pitchFamily="34" charset="0"/>
                <a:cs typeface="Verdana" panose="020B0604030504040204" pitchFamily="34" charset="0"/>
              </a:rPr>
              <a:t>LAUREATS DU PIQ (Secteur Santé)</a:t>
            </a:r>
          </a:p>
        </p:txBody>
      </p:sp>
      <p:graphicFrame>
        <p:nvGraphicFramePr>
          <p:cNvPr id="2" name="Tableau 1"/>
          <p:cNvGraphicFramePr>
            <a:graphicFrameLocks noGrp="1"/>
          </p:cNvGraphicFramePr>
          <p:nvPr>
            <p:extLst>
              <p:ext uri="{D42A27DB-BD31-4B8C-83A1-F6EECF244321}">
                <p14:modId xmlns:p14="http://schemas.microsoft.com/office/powerpoint/2010/main" val="3856596353"/>
              </p:ext>
            </p:extLst>
          </p:nvPr>
        </p:nvGraphicFramePr>
        <p:xfrm>
          <a:off x="206063" y="1431132"/>
          <a:ext cx="8448540" cy="4434834"/>
        </p:xfrm>
        <a:graphic>
          <a:graphicData uri="http://schemas.openxmlformats.org/drawingml/2006/table">
            <a:tbl>
              <a:tblPr firstRow="1" bandRow="1">
                <a:tableStyleId>{2D5ABB26-0587-4C30-8999-92F81FD0307C}</a:tableStyleId>
              </a:tblPr>
              <a:tblGrid>
                <a:gridCol w="1466017">
                  <a:extLst>
                    <a:ext uri="{9D8B030D-6E8A-4147-A177-3AD203B41FA5}">
                      <a16:colId xmlns:a16="http://schemas.microsoft.com/office/drawing/2014/main" val="20000"/>
                    </a:ext>
                  </a:extLst>
                </a:gridCol>
                <a:gridCol w="3700738">
                  <a:extLst>
                    <a:ext uri="{9D8B030D-6E8A-4147-A177-3AD203B41FA5}">
                      <a16:colId xmlns:a16="http://schemas.microsoft.com/office/drawing/2014/main" val="20001"/>
                    </a:ext>
                  </a:extLst>
                </a:gridCol>
                <a:gridCol w="3281785">
                  <a:extLst>
                    <a:ext uri="{9D8B030D-6E8A-4147-A177-3AD203B41FA5}">
                      <a16:colId xmlns:a16="http://schemas.microsoft.com/office/drawing/2014/main" val="20002"/>
                    </a:ext>
                  </a:extLst>
                </a:gridCol>
              </a:tblGrid>
              <a:tr h="342892">
                <a:tc>
                  <a:txBody>
                    <a:bodyPr/>
                    <a:lstStyle/>
                    <a:p>
                      <a:pPr algn="ctr"/>
                      <a:r>
                        <a:rPr lang="fr-FR" sz="2400" b="1" dirty="0">
                          <a:solidFill>
                            <a:schemeClr val="bg2"/>
                          </a:solidFill>
                          <a:latin typeface="Verdana" panose="020B0604030504040204" pitchFamily="34" charset="0"/>
                          <a:ea typeface="Verdana" panose="020B0604030504040204" pitchFamily="34" charset="0"/>
                          <a:cs typeface="Verdana" panose="020B0604030504040204" pitchFamily="34" charset="0"/>
                        </a:rPr>
                        <a:t>Année</a:t>
                      </a:r>
                    </a:p>
                  </a:txBody>
                  <a:tcPr marL="68568" marR="68568" marT="34284" marB="34284">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lang="fr-FR" sz="2400" b="1" dirty="0">
                          <a:solidFill>
                            <a:schemeClr val="bg2"/>
                          </a:solidFill>
                          <a:latin typeface="Verdana" panose="020B0604030504040204" pitchFamily="34" charset="0"/>
                          <a:ea typeface="Verdana" panose="020B0604030504040204" pitchFamily="34" charset="0"/>
                          <a:cs typeface="Verdana" panose="020B0604030504040204" pitchFamily="34" charset="0"/>
                        </a:rPr>
                        <a:t>Nom</a:t>
                      </a:r>
                    </a:p>
                  </a:txBody>
                  <a:tcPr marL="68568" marR="68568" marT="34284" marB="34284">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ctr"/>
                      <a:r>
                        <a:rPr lang="fr-FR" sz="2400" b="1" dirty="0">
                          <a:solidFill>
                            <a:schemeClr val="bg2"/>
                          </a:solidFill>
                          <a:latin typeface="Verdana" panose="020B0604030504040204" pitchFamily="34" charset="0"/>
                          <a:ea typeface="Verdana" panose="020B0604030504040204" pitchFamily="34" charset="0"/>
                          <a:cs typeface="Verdana" panose="020B0604030504040204" pitchFamily="34" charset="0"/>
                        </a:rPr>
                        <a:t>Prix Obtenu</a:t>
                      </a:r>
                    </a:p>
                  </a:txBody>
                  <a:tcPr marL="68568" marR="68568" marT="34284" marB="34284">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0"/>
                  </a:ext>
                </a:extLst>
              </a:tr>
              <a:tr h="886752">
                <a:tc>
                  <a:txBody>
                    <a:bodyPr/>
                    <a:lstStyle/>
                    <a:p>
                      <a:pPr algn="just"/>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2006</a:t>
                      </a:r>
                    </a:p>
                  </a:txBody>
                  <a:tcPr marL="68568" marR="68568" marT="34284" marB="34284">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l"/>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Clinique le grand centre</a:t>
                      </a:r>
                    </a:p>
                  </a:txBody>
                  <a:tcPr marL="68568" marR="68568" marT="34284" marB="34284">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l"/>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1</a:t>
                      </a:r>
                      <a:r>
                        <a:rPr lang="fr-FR" sz="2400" baseline="30000" dirty="0">
                          <a:solidFill>
                            <a:schemeClr val="bg2"/>
                          </a:solidFill>
                          <a:latin typeface="Verdana" panose="020B0604030504040204" pitchFamily="34" charset="0"/>
                          <a:ea typeface="Verdana" panose="020B0604030504040204" pitchFamily="34" charset="0"/>
                          <a:cs typeface="Verdana" panose="020B0604030504040204" pitchFamily="34" charset="0"/>
                        </a:rPr>
                        <a:t>er</a:t>
                      </a: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 prix de maîtrise de la qualité</a:t>
                      </a:r>
                    </a:p>
                  </a:txBody>
                  <a:tcPr marL="68568" marR="68568" marT="34284" marB="34284">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1"/>
                  </a:ext>
                </a:extLst>
              </a:tr>
              <a:tr h="1332572">
                <a:tc rowSpan="4">
                  <a:txBody>
                    <a:bodyPr/>
                    <a:lstStyle/>
                    <a:p>
                      <a:pPr algn="just"/>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2013</a:t>
                      </a:r>
                    </a:p>
                    <a:p>
                      <a:pPr algn="just"/>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p>
                      <a:pPr algn="just"/>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p>
                      <a:pPr algn="just"/>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p>
                      <a:pPr algn="just"/>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2016</a:t>
                      </a:r>
                    </a:p>
                    <a:p>
                      <a:pPr algn="just"/>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68" marR="68568" marT="34284" marB="34284">
                    <a:lnT w="12700" cap="flat" cmpd="sng" algn="ctr">
                      <a:solidFill>
                        <a:schemeClr val="bg2"/>
                      </a:solidFill>
                      <a:prstDash val="solid"/>
                      <a:round/>
                      <a:headEnd type="none" w="med" len="med"/>
                      <a:tailEnd type="none" w="med" len="med"/>
                    </a:lnT>
                  </a:tcPr>
                </a:tc>
                <a:tc>
                  <a:txBody>
                    <a:bodyPr/>
                    <a:lstStyle/>
                    <a:p>
                      <a:pPr algn="l"/>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Salle d’accouchement </a:t>
                      </a:r>
                    </a:p>
                    <a:p>
                      <a:pPr algn="l"/>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du CHU de </a:t>
                      </a:r>
                      <a:r>
                        <a:rPr lang="fr-FR" sz="2400" dirty="0" err="1">
                          <a:solidFill>
                            <a:schemeClr val="bg2"/>
                          </a:solidFill>
                          <a:latin typeface="Verdana" panose="020B0604030504040204" pitchFamily="34" charset="0"/>
                          <a:ea typeface="Verdana" panose="020B0604030504040204" pitchFamily="34" charset="0"/>
                          <a:cs typeface="Verdana" panose="020B0604030504040204" pitchFamily="34" charset="0"/>
                        </a:rPr>
                        <a:t>Cocody</a:t>
                      </a: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68" marR="68568" marT="34284" marB="34284">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l"/>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1</a:t>
                      </a:r>
                      <a:r>
                        <a:rPr lang="fr-FR" sz="2400" baseline="30000" dirty="0">
                          <a:solidFill>
                            <a:schemeClr val="bg2"/>
                          </a:solidFill>
                          <a:latin typeface="Verdana" panose="020B0604030504040204" pitchFamily="34" charset="0"/>
                          <a:ea typeface="Verdana" panose="020B0604030504040204" pitchFamily="34" charset="0"/>
                          <a:cs typeface="Verdana" panose="020B0604030504040204" pitchFamily="34" charset="0"/>
                        </a:rPr>
                        <a:t>er</a:t>
                      </a: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 prix d’engagement à la qualité</a:t>
                      </a:r>
                    </a:p>
                  </a:txBody>
                  <a:tcPr marL="68568" marR="68568" marT="34284" marB="34284">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2"/>
                  </a:ext>
                </a:extLst>
              </a:tr>
              <a:tr h="1095402">
                <a:tc vMerge="1">
                  <a:txBody>
                    <a:bodyPr/>
                    <a:lstStyle/>
                    <a:p>
                      <a:pPr algn="ct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29" marR="91429" marT="45711" marB="45711">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Clinique le grand centre</a:t>
                      </a:r>
                    </a:p>
                  </a:txBody>
                  <a:tcPr marL="68568" marR="68568" marT="34284" marB="34284">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3</a:t>
                      </a:r>
                      <a:r>
                        <a:rPr lang="fr-FR" sz="2400" baseline="30000" dirty="0">
                          <a:solidFill>
                            <a:schemeClr val="bg2"/>
                          </a:solidFill>
                          <a:latin typeface="Verdana" panose="020B0604030504040204" pitchFamily="34" charset="0"/>
                          <a:ea typeface="Verdana" panose="020B0604030504040204" pitchFamily="34" charset="0"/>
                          <a:cs typeface="Verdana" panose="020B0604030504040204" pitchFamily="34" charset="0"/>
                        </a:rPr>
                        <a:t>ème</a:t>
                      </a: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 prix d’excellence</a:t>
                      </a:r>
                    </a:p>
                  </a:txBody>
                  <a:tcPr marL="68568" marR="68568" marT="34284" marB="34284">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0">
                <a:tc vMerge="1">
                  <a:txBody>
                    <a:bodyPr/>
                    <a:lstStyle/>
                    <a:p>
                      <a:pPr algn="ct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29" marR="91429" marT="45711" marB="45711">
                    <a:lnT w="1270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gridSpan="2">
                  <a:txBody>
                    <a:bodyPr/>
                    <a:lstStyle/>
                    <a:p>
                      <a:pPr algn="just"/>
                      <a:endParaRPr lang="fr-FR" sz="18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68" marR="68568" marT="34284" marB="34284">
                    <a:lnT w="1270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hMerge="1">
                  <a:txBody>
                    <a:bodyPr/>
                    <a:lstStyle/>
                    <a:p>
                      <a:pPr algn="just"/>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29" marR="91429" marT="45711" marB="45711">
                    <a:lnT w="1270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4"/>
                  </a:ext>
                </a:extLst>
              </a:tr>
              <a:tr h="342892">
                <a:tc vMerge="1">
                  <a:txBody>
                    <a:bodyPr/>
                    <a:lstStyle/>
                    <a:p>
                      <a:pPr algn="ct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29" marR="91429" marT="45711" marB="45711">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endParaRPr lang="fr-FR" sz="18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68568" marR="68568" marT="34284" marB="34284">
                    <a:lnT w="12700" cap="flat" cmpd="sng" algn="ctr">
                      <a:solidFill>
                        <a:schemeClr val="bg2"/>
                      </a:solidFill>
                      <a:prstDash val="solid"/>
                      <a:round/>
                      <a:headEnd type="none" w="med" len="med"/>
                      <a:tailEnd type="none" w="med" len="med"/>
                    </a:lnT>
                  </a:tcPr>
                </a:tc>
                <a:tc hMerge="1">
                  <a:txBody>
                    <a:bodyPr/>
                    <a:lstStyle/>
                    <a:p>
                      <a:pPr algn="ctr"/>
                      <a:endPar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endParaRPr>
                    </a:p>
                  </a:txBody>
                  <a:tcPr marL="91429" marR="91429" marT="45711" marB="45711">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994527919"/>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ext Box 4"/>
          <p:cNvSpPr txBox="1">
            <a:spLocks noChangeArrowheads="1"/>
          </p:cNvSpPr>
          <p:nvPr/>
        </p:nvSpPr>
        <p:spPr bwMode="auto">
          <a:xfrm>
            <a:off x="132522" y="285647"/>
            <a:ext cx="873318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mpd="tri">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fontAlgn="base">
              <a:spcBef>
                <a:spcPct val="50000"/>
              </a:spcBef>
              <a:spcAft>
                <a:spcPct val="0"/>
              </a:spcAft>
              <a:buClrTx/>
              <a:buSzTx/>
              <a:buFontTx/>
              <a:buNone/>
            </a:pPr>
            <a:r>
              <a:rPr lang="fr-FR" altLang="fr-FR" sz="2600" b="1" dirty="0">
                <a:solidFill>
                  <a:srgbClr val="C00000"/>
                </a:solidFill>
                <a:latin typeface="Verdana" panose="020B0604030504040204" pitchFamily="34" charset="0"/>
                <a:ea typeface="Verdana" panose="020B0604030504040204" pitchFamily="34" charset="0"/>
                <a:cs typeface="Verdana" panose="020B0604030504040204" pitchFamily="34" charset="0"/>
              </a:rPr>
              <a:t>STRUCTURES DE SANTE CERTIFIEES</a:t>
            </a:r>
          </a:p>
        </p:txBody>
      </p:sp>
      <p:sp>
        <p:nvSpPr>
          <p:cNvPr id="60419" name="Text Box 5"/>
          <p:cNvSpPr txBox="1">
            <a:spLocks noChangeArrowheads="1"/>
          </p:cNvSpPr>
          <p:nvPr/>
        </p:nvSpPr>
        <p:spPr bwMode="auto">
          <a:xfrm>
            <a:off x="367701" y="1443841"/>
            <a:ext cx="8087932"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fontAlgn="base">
              <a:lnSpc>
                <a:spcPct val="150000"/>
              </a:lnSpc>
              <a:spcBef>
                <a:spcPct val="0"/>
              </a:spcBef>
              <a:spcAft>
                <a:spcPct val="0"/>
              </a:spcAft>
              <a:buClrTx/>
              <a:buSzTx/>
              <a:buFont typeface="Wingdings" panose="05000000000000000000" pitchFamily="2" charset="2"/>
              <a:buChar char="q"/>
            </a:pPr>
            <a:r>
              <a:rPr lang="fr-FR" altLang="fr-FR" sz="2400" dirty="0">
                <a:solidFill>
                  <a:srgbClr val="000514"/>
                </a:solidFill>
                <a:latin typeface="Comic Sans MS" panose="030F0702030302020204" pitchFamily="66" charset="0"/>
                <a:cs typeface="Arial" panose="020B0604020202020204" pitchFamily="34" charset="0"/>
              </a:rPr>
              <a:t> </a:t>
            </a: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ICA (2005)</a:t>
            </a:r>
            <a:endParaRPr lang="fr-FR" altLang="fr-FR" sz="2400" i="1" dirty="0">
              <a:solidFill>
                <a:srgbClr val="000514"/>
              </a:solidFill>
              <a:latin typeface="Verdana" panose="020B0604030504040204" pitchFamily="34" charset="0"/>
              <a:ea typeface="Verdana" panose="020B0604030504040204" pitchFamily="34" charset="0"/>
              <a:cs typeface="Verdana" panose="020B0604030504040204" pitchFamily="34" charset="0"/>
            </a:endParaRPr>
          </a:p>
          <a:p>
            <a:pPr fontAlgn="base">
              <a:lnSpc>
                <a:spcPct val="150000"/>
              </a:lnSpc>
              <a:spcBef>
                <a:spcPct val="0"/>
              </a:spcBef>
              <a:spcAft>
                <a:spcPct val="0"/>
              </a:spcAft>
              <a:buClrTx/>
              <a:buSzTx/>
              <a:buFont typeface="Wingdings" panose="05000000000000000000" pitchFamily="2" charset="2"/>
              <a:buChar char="q"/>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Nouvelle PSP (2017)</a:t>
            </a:r>
          </a:p>
          <a:p>
            <a:pPr fontAlgn="base">
              <a:lnSpc>
                <a:spcPct val="150000"/>
              </a:lnSpc>
              <a:spcBef>
                <a:spcPct val="0"/>
              </a:spcBef>
              <a:spcAft>
                <a:spcPct val="0"/>
              </a:spcAft>
              <a:buClrTx/>
              <a:buSzTx/>
              <a:buFont typeface="Wingdings" panose="05000000000000000000" pitchFamily="2" charset="2"/>
              <a:buChar char="q"/>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Clinique le GRAND CENTRE (Yopougon)</a:t>
            </a:r>
          </a:p>
          <a:p>
            <a:pPr fontAlgn="base">
              <a:lnSpc>
                <a:spcPct val="150000"/>
              </a:lnSpc>
              <a:spcBef>
                <a:spcPct val="0"/>
              </a:spcBef>
              <a:spcAft>
                <a:spcPct val="0"/>
              </a:spcAft>
              <a:buClrTx/>
              <a:buSzTx/>
              <a:buFont typeface="Wingdings" panose="05000000000000000000" pitchFamily="2" charset="2"/>
              <a:buChar char="q"/>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Laboratoire LONGCHAMP (2006)</a:t>
            </a:r>
          </a:p>
          <a:p>
            <a:pPr fontAlgn="base">
              <a:lnSpc>
                <a:spcPct val="150000"/>
              </a:lnSpc>
              <a:spcBef>
                <a:spcPct val="0"/>
              </a:spcBef>
              <a:spcAft>
                <a:spcPct val="0"/>
              </a:spcAft>
              <a:buClrTx/>
              <a:buSzTx/>
              <a:buFont typeface="Wingdings" panose="05000000000000000000" pitchFamily="2" charset="2"/>
              <a:buChar char="q"/>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PISAM</a:t>
            </a:r>
          </a:p>
          <a:p>
            <a:pPr fontAlgn="base">
              <a:lnSpc>
                <a:spcPct val="150000"/>
              </a:lnSpc>
              <a:spcBef>
                <a:spcPct val="0"/>
              </a:spcBef>
              <a:spcAft>
                <a:spcPct val="0"/>
              </a:spcAft>
              <a:buClrTx/>
              <a:buSzTx/>
              <a:buFont typeface="Wingdings" panose="05000000000000000000" pitchFamily="2" charset="2"/>
              <a:buChar char="q"/>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Service des médicaments LNSP (2008)</a:t>
            </a:r>
          </a:p>
          <a:p>
            <a:pPr fontAlgn="base">
              <a:lnSpc>
                <a:spcPct val="150000"/>
              </a:lnSpc>
              <a:spcBef>
                <a:spcPct val="0"/>
              </a:spcBef>
              <a:spcAft>
                <a:spcPct val="0"/>
              </a:spcAft>
              <a:buClrTx/>
              <a:buSzTx/>
              <a:buFont typeface="Wingdings" panose="05000000000000000000" pitchFamily="2" charset="2"/>
              <a:buChar char="q"/>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Hall de Vaccination Koudou </a:t>
            </a:r>
            <a:r>
              <a:rPr lang="fr-FR" altLang="fr-FR" sz="2400" dirty="0" err="1">
                <a:solidFill>
                  <a:srgbClr val="000514"/>
                </a:solidFill>
                <a:latin typeface="Verdana" panose="020B0604030504040204" pitchFamily="34" charset="0"/>
                <a:ea typeface="Verdana" panose="020B0604030504040204" pitchFamily="34" charset="0"/>
                <a:cs typeface="Verdana" panose="020B0604030504040204" pitchFamily="34" charset="0"/>
              </a:rPr>
              <a:t>Odehouri</a:t>
            </a: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(INHP)</a:t>
            </a:r>
          </a:p>
        </p:txBody>
      </p:sp>
    </p:spTree>
    <p:extLst>
      <p:ext uri="{BB962C8B-B14F-4D97-AF65-F5344CB8AC3E}">
        <p14:creationId xmlns:p14="http://schemas.microsoft.com/office/powerpoint/2010/main" val="197270756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ext Box 4"/>
          <p:cNvSpPr txBox="1">
            <a:spLocks noChangeArrowheads="1"/>
          </p:cNvSpPr>
          <p:nvPr/>
        </p:nvSpPr>
        <p:spPr bwMode="auto">
          <a:xfrm>
            <a:off x="500787" y="472100"/>
            <a:ext cx="782176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mpd="tri">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just" fontAlgn="base">
              <a:spcBef>
                <a:spcPct val="50000"/>
              </a:spcBef>
              <a:spcAft>
                <a:spcPct val="0"/>
              </a:spcAft>
              <a:buClrTx/>
              <a:buSzTx/>
              <a:buFontTx/>
              <a:buNone/>
            </a:pPr>
            <a:r>
              <a:rPr lang="fr-FR" altLang="fr-FR" sz="2600" b="1" dirty="0">
                <a:solidFill>
                  <a:srgbClr val="C00000"/>
                </a:solidFill>
                <a:latin typeface="Verdana" panose="020B0604030504040204" pitchFamily="34" charset="0"/>
                <a:ea typeface="Verdana" panose="020B0604030504040204" pitchFamily="34" charset="0"/>
                <a:cs typeface="Verdana" panose="020B0604030504040204" pitchFamily="34" charset="0"/>
              </a:rPr>
              <a:t>SECTEUR DE LA PHARMACIE D’OFFICINE</a:t>
            </a:r>
          </a:p>
        </p:txBody>
      </p:sp>
      <p:sp>
        <p:nvSpPr>
          <p:cNvPr id="60419" name="Text Box 5"/>
          <p:cNvSpPr txBox="1">
            <a:spLocks noChangeArrowheads="1"/>
          </p:cNvSpPr>
          <p:nvPr/>
        </p:nvSpPr>
        <p:spPr bwMode="auto">
          <a:xfrm>
            <a:off x="0" y="1443841"/>
            <a:ext cx="9011478" cy="3895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fontAlgn="base">
              <a:lnSpc>
                <a:spcPct val="150000"/>
              </a:lnSpc>
              <a:spcBef>
                <a:spcPct val="0"/>
              </a:spcBef>
              <a:spcAft>
                <a:spcPct val="0"/>
              </a:spcAft>
              <a:buClrTx/>
              <a:buSzTx/>
              <a:buFont typeface="Wingdings" panose="05000000000000000000" pitchFamily="2" charset="2"/>
              <a:buChar char="q"/>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Bonnes pratiques officinales= bases de l’initiation de démarche qualité spécifique</a:t>
            </a:r>
          </a:p>
          <a:p>
            <a:pPr fontAlgn="base">
              <a:lnSpc>
                <a:spcPct val="150000"/>
              </a:lnSpc>
              <a:spcBef>
                <a:spcPct val="0"/>
              </a:spcBef>
              <a:spcAft>
                <a:spcPct val="0"/>
              </a:spcAft>
              <a:buClrTx/>
              <a:buSzTx/>
              <a:buNone/>
            </a:pPr>
            <a:endPar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endParaRPr>
          </a:p>
          <a:p>
            <a:pPr fontAlgn="base">
              <a:lnSpc>
                <a:spcPct val="150000"/>
              </a:lnSpc>
              <a:spcBef>
                <a:spcPct val="0"/>
              </a:spcBef>
              <a:spcAft>
                <a:spcPct val="0"/>
              </a:spcAft>
              <a:buClrTx/>
              <a:buSzTx/>
              <a:buFont typeface="Wingdings" panose="05000000000000000000" pitchFamily="2" charset="2"/>
              <a:buChar char="q"/>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a:t>
            </a:r>
            <a:r>
              <a:rPr lang="fr-FR" alt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Article 61 de la loi n°2015-534</a:t>
            </a:r>
          </a:p>
          <a:p>
            <a:pPr lvl="1" fontAlgn="base">
              <a:lnSpc>
                <a:spcPct val="150000"/>
              </a:lnSpc>
              <a:spcBef>
                <a:spcPct val="0"/>
              </a:spcBef>
              <a:spcAft>
                <a:spcPct val="0"/>
              </a:spcAft>
              <a:buClrTx/>
              <a:buSzTx/>
              <a:buFont typeface="Wingdings" panose="05000000000000000000" pitchFamily="2" charset="2"/>
              <a:buChar char="q"/>
            </a:pP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 </a:t>
            </a:r>
            <a:r>
              <a:rPr lang="fr-FR" altLang="fr-FR" sz="2400" i="1" dirty="0">
                <a:solidFill>
                  <a:srgbClr val="000514"/>
                </a:solidFill>
                <a:latin typeface="Verdana" panose="020B0604030504040204" pitchFamily="34" charset="0"/>
                <a:ea typeface="Verdana" panose="020B0604030504040204" pitchFamily="34" charset="0"/>
                <a:cs typeface="Verdana" panose="020B0604030504040204" pitchFamily="34" charset="0"/>
              </a:rPr>
              <a:t>l’organisation de l’officine ou de la pharmacie à usage intérieur doit assurer la qualité de tous les actes qui y sont pratiqués</a:t>
            </a:r>
            <a:r>
              <a:rPr lang="fr-FR" alt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3478896250"/>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4"/>
          <p:cNvSpPr txBox="1">
            <a:spLocks noChangeArrowheads="1"/>
          </p:cNvSpPr>
          <p:nvPr/>
        </p:nvSpPr>
        <p:spPr bwMode="auto">
          <a:xfrm>
            <a:off x="1359098" y="2625743"/>
            <a:ext cx="642580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mpd="tri">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fontAlgn="base">
              <a:spcBef>
                <a:spcPct val="0"/>
              </a:spcBef>
              <a:spcAft>
                <a:spcPct val="0"/>
              </a:spcAft>
              <a:buClrTx/>
              <a:buSzTx/>
              <a:buFontTx/>
              <a:buNone/>
            </a:pPr>
            <a:r>
              <a:rPr lang="fr-FR" altLang="fr-FR" sz="3300" dirty="0">
                <a:solidFill>
                  <a:srgbClr val="0070C0"/>
                </a:solidFill>
                <a:latin typeface="Verdana" panose="020B0604030504040204" pitchFamily="34" charset="0"/>
                <a:cs typeface="Arial" panose="020B0604020202020204" pitchFamily="34" charset="0"/>
              </a:rPr>
              <a:t>-5-</a:t>
            </a:r>
          </a:p>
          <a:p>
            <a:pPr algn="ctr" fontAlgn="base">
              <a:spcBef>
                <a:spcPct val="0"/>
              </a:spcBef>
              <a:spcAft>
                <a:spcPct val="0"/>
              </a:spcAft>
              <a:buClrTx/>
              <a:buSzTx/>
              <a:buFontTx/>
              <a:buNone/>
            </a:pPr>
            <a:r>
              <a:rPr lang="fr-FR" altLang="fr-FR" sz="3300" dirty="0">
                <a:solidFill>
                  <a:srgbClr val="0070C0"/>
                </a:solidFill>
                <a:latin typeface="Verdana" panose="020B0604030504040204" pitchFamily="34" charset="0"/>
                <a:cs typeface="Arial" panose="020B0604020202020204" pitchFamily="34" charset="0"/>
              </a:rPr>
              <a:t>Qualité des soins</a:t>
            </a:r>
          </a:p>
        </p:txBody>
      </p:sp>
    </p:spTree>
    <p:extLst>
      <p:ext uri="{BB962C8B-B14F-4D97-AF65-F5344CB8AC3E}">
        <p14:creationId xmlns:p14="http://schemas.microsoft.com/office/powerpoint/2010/main" val="33753961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80" name="Rectangle 1"/>
          <p:cNvSpPr>
            <a:spLocks noChangeArrowheads="1"/>
          </p:cNvSpPr>
          <p:nvPr/>
        </p:nvSpPr>
        <p:spPr bwMode="auto">
          <a:xfrm>
            <a:off x="154547" y="1407067"/>
            <a:ext cx="8770513" cy="4524315"/>
          </a:xfrm>
          <a:prstGeom prst="rect">
            <a:avLst/>
          </a:prstGeom>
          <a:noFill/>
          <a:ln w="9525">
            <a:noFill/>
            <a:miter lim="800000"/>
            <a:headEnd/>
            <a:tailEnd/>
          </a:ln>
        </p:spPr>
        <p:txBody>
          <a:bodyPr wrap="square">
            <a:spAutoFit/>
          </a:bodyPr>
          <a:lstStyle/>
          <a:p>
            <a:pPr marL="0" marR="0" lvl="0" indent="0" algn="just" defTabSz="914400" rtl="0" eaLnBrk="1" fontAlgn="base" latinLnBrk="0" hangingPunct="1">
              <a:lnSpc>
                <a:spcPct val="150000"/>
              </a:lnSpc>
              <a:spcBef>
                <a:spcPct val="0"/>
              </a:spcBef>
              <a:spcAft>
                <a:spcPct val="0"/>
              </a:spcAft>
              <a:buClrTx/>
              <a:buSzTx/>
              <a:buFont typeface="Wingdings" pitchFamily="2" charset="2"/>
              <a:buNone/>
              <a:tabLst/>
              <a:defRPr/>
            </a:pP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Délivrer à chaque patient l’assortiment d’actes diagnostiques et thérapeutiques qui lui assurera le </a:t>
            </a:r>
            <a:r>
              <a:rPr kumimoji="0" 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meilleur résultat en terme de santé</a:t>
            </a:r>
            <a:r>
              <a:rPr kumimoji="0" lang="fr-FR" sz="2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fr-FR" sz="2400" b="0" i="0" u="none" strike="noStrike" kern="1200" cap="none" spc="0" normalizeH="0" baseline="0" noProof="0" dirty="0">
                <a:ln>
                  <a:noFill/>
                </a:ln>
                <a:solidFill>
                  <a:srgbClr val="000514">
                    <a:lumMod val="75000"/>
                    <a:lumOff val="25000"/>
                  </a:srgbClr>
                </a:solidFill>
                <a:effectLst/>
                <a:uLnTx/>
                <a:uFillTx/>
                <a:latin typeface="Verdana" panose="020B0604030504040204" pitchFamily="34" charset="0"/>
                <a:ea typeface="Verdana" panose="020B0604030504040204" pitchFamily="34" charset="0"/>
                <a:cs typeface="Verdana" panose="020B0604030504040204" pitchFamily="34" charset="0"/>
              </a:rPr>
              <a:t>conformément à </a:t>
            </a:r>
            <a:r>
              <a:rPr kumimoji="0" 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l’état actuel de la science médicale</a:t>
            </a:r>
            <a:r>
              <a:rPr kumimoji="0" lang="fr-FR" sz="2400" b="0" i="0" u="none" strike="noStrike" kern="1200" cap="none" spc="0" normalizeH="0" baseline="0" noProof="0" dirty="0">
                <a:ln>
                  <a:noFill/>
                </a:ln>
                <a:solidFill>
                  <a:srgbClr val="000514">
                    <a:lumMod val="75000"/>
                    <a:lumOff val="25000"/>
                  </a:srgbClr>
                </a:solidFill>
                <a:effectLst/>
                <a:uLnTx/>
                <a:uFillTx/>
                <a:latin typeface="Verdana" panose="020B0604030504040204" pitchFamily="34" charset="0"/>
                <a:ea typeface="Verdana" panose="020B0604030504040204" pitchFamily="34" charset="0"/>
                <a:cs typeface="Verdana" panose="020B0604030504040204" pitchFamily="34" charset="0"/>
              </a:rPr>
              <a:t>, au meilleur coût pour un même résultat</a:t>
            </a:r>
            <a:r>
              <a:rPr kumimoji="0" lang="fr-FR" sz="2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fr-FR" sz="2400" b="0" i="0" u="none" strike="noStrike" kern="1200" cap="none" spc="0" normalizeH="0" baseline="0" noProof="0" dirty="0">
                <a:ln>
                  <a:noFill/>
                </a:ln>
                <a:solidFill>
                  <a:srgbClr val="000514">
                    <a:lumMod val="75000"/>
                    <a:lumOff val="25000"/>
                  </a:srgbClr>
                </a:solidFill>
                <a:effectLst/>
                <a:uLnTx/>
                <a:uFillTx/>
                <a:latin typeface="Verdana" panose="020B0604030504040204" pitchFamily="34" charset="0"/>
                <a:ea typeface="Verdana" panose="020B0604030504040204" pitchFamily="34" charset="0"/>
                <a:cs typeface="Verdana" panose="020B0604030504040204" pitchFamily="34" charset="0"/>
              </a:rPr>
              <a:t>au moindre risque iatrogène et </a:t>
            </a:r>
            <a:r>
              <a:rPr kumimoji="0" 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pour sa plus grande satisfaction </a:t>
            </a:r>
            <a:r>
              <a:rPr kumimoji="0" lang="fr-FR" sz="2400" b="0" i="0" u="none" strike="noStrike" kern="1200" cap="none" spc="0" normalizeH="0" baseline="0" noProof="0" dirty="0">
                <a:ln>
                  <a:noFill/>
                </a:ln>
                <a:solidFill>
                  <a:srgbClr val="000514">
                    <a:lumMod val="75000"/>
                    <a:lumOff val="25000"/>
                  </a:srgbClr>
                </a:solidFill>
                <a:effectLst/>
                <a:uLnTx/>
                <a:uFillTx/>
                <a:latin typeface="Verdana" panose="020B0604030504040204" pitchFamily="34" charset="0"/>
                <a:ea typeface="Verdana" panose="020B0604030504040204" pitchFamily="34" charset="0"/>
                <a:cs typeface="Verdana" panose="020B0604030504040204" pitchFamily="34" charset="0"/>
              </a:rPr>
              <a:t>en terme de procédures, de résultats et de contact humain à l’intérieur du système de soins.</a:t>
            </a:r>
          </a:p>
        </p:txBody>
      </p:sp>
      <p:sp>
        <p:nvSpPr>
          <p:cNvPr id="65539" name="Text Box 4"/>
          <p:cNvSpPr txBox="1">
            <a:spLocks noChangeArrowheads="1"/>
          </p:cNvSpPr>
          <p:nvPr/>
        </p:nvSpPr>
        <p:spPr bwMode="auto">
          <a:xfrm>
            <a:off x="728869" y="59891"/>
            <a:ext cx="7122017" cy="1054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mpd="tri">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r-FR" altLang="fr-FR" sz="25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1-DEFINITIONS</a:t>
            </a:r>
          </a:p>
          <a:p>
            <a:pPr marL="0" marR="0" lvl="0" indent="0" algn="ctr" defTabSz="914400" rtl="0" eaLnBrk="1" fontAlgn="base" latinLnBrk="0" hangingPunct="1">
              <a:lnSpc>
                <a:spcPct val="100000"/>
              </a:lnSpc>
              <a:spcBef>
                <a:spcPct val="50000"/>
              </a:spcBef>
              <a:spcAft>
                <a:spcPct val="0"/>
              </a:spcAft>
              <a:buClrTx/>
              <a:buSzTx/>
              <a:buFontTx/>
              <a:buNone/>
              <a:tabLst/>
              <a:defRPr/>
            </a:pPr>
            <a:r>
              <a:rPr lang="fr-FR" altLang="fr-FR" sz="2500" b="1" dirty="0">
                <a:solidFill>
                  <a:srgbClr val="C00000"/>
                </a:solidFill>
                <a:latin typeface="Verdana" panose="020B0604030504040204" pitchFamily="34" charset="0"/>
                <a:ea typeface="Verdana" panose="020B0604030504040204" pitchFamily="34" charset="0"/>
                <a:cs typeface="Verdana" panose="020B0604030504040204" pitchFamily="34" charset="0"/>
              </a:rPr>
              <a:t>a- OMS</a:t>
            </a:r>
            <a:endParaRPr kumimoji="0" lang="fr-FR" altLang="fr-FR" sz="25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65540" name="Picture 7" descr="http://media2.picsearch.com/is?_snUgCglZWOzDpRAlKIRHkWRwEw8xwv6owiajbjWbPE&amp;height=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3415" y="133330"/>
            <a:ext cx="1458515" cy="907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991305"/>
      </p:ext>
    </p:extLst>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Rectangle 1"/>
          <p:cNvSpPr>
            <a:spLocks noChangeArrowheads="1"/>
          </p:cNvSpPr>
          <p:nvPr/>
        </p:nvSpPr>
        <p:spPr bwMode="auto">
          <a:xfrm>
            <a:off x="180304" y="2187179"/>
            <a:ext cx="857733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la qualité des soins de santé consiste à </a:t>
            </a:r>
            <a:r>
              <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exécuter correctement </a:t>
            </a: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(selon les normes) des interventions dont on sait qu’elles sont </a:t>
            </a:r>
            <a:r>
              <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sans risque</a:t>
            </a: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 d’un coût abordable pour la société en question, et susceptible d’avoir un </a:t>
            </a:r>
            <a:r>
              <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impact </a:t>
            </a:r>
            <a:r>
              <a:rPr kumimoji="0" lang="fr-FR" altLang="fr-FR" sz="2400" b="0" i="0" u="none" strike="noStrike" kern="1200" cap="none" spc="0" normalizeH="0" baseline="0" noProof="0" dirty="0">
                <a:ln>
                  <a:noFill/>
                </a:ln>
                <a:solidFill>
                  <a:srgbClr val="000514"/>
                </a:solidFill>
                <a:effectLst/>
                <a:uLnTx/>
                <a:uFillTx/>
                <a:latin typeface="Verdana" panose="020B0604030504040204" pitchFamily="34" charset="0"/>
                <a:ea typeface="+mn-ea"/>
                <a:cs typeface="Arial" panose="020B0604020202020204" pitchFamily="34" charset="0"/>
              </a:rPr>
              <a:t>sur la mortalité, les invalidités et la malnutrition.</a:t>
            </a:r>
          </a:p>
        </p:txBody>
      </p:sp>
      <p:sp>
        <p:nvSpPr>
          <p:cNvPr id="66563" name="Text Box 4"/>
          <p:cNvSpPr txBox="1">
            <a:spLocks noChangeArrowheads="1"/>
          </p:cNvSpPr>
          <p:nvPr/>
        </p:nvSpPr>
        <p:spPr bwMode="auto">
          <a:xfrm>
            <a:off x="180304" y="345476"/>
            <a:ext cx="6928833" cy="1054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mpd="tri">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r-FR" altLang="fr-FR" sz="25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1-DEFINITIONS (suite)</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r-FR" altLang="fr-FR" sz="25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a- OMS</a:t>
            </a:r>
          </a:p>
        </p:txBody>
      </p:sp>
      <p:pic>
        <p:nvPicPr>
          <p:cNvPr id="66564" name="Picture 7" descr="http://media2.picsearch.com/is?_snUgCglZWOzDpRAlKIRHkWRwEw8xwv6owiajbjWbPE&amp;height=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0622" y="298198"/>
            <a:ext cx="1458515" cy="907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9781953"/>
      </p:ext>
    </p:extLst>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03031" y="1277361"/>
            <a:ext cx="8731876" cy="230832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1980:</a:t>
            </a: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 Les soins de (haute) qualité sont les soins visant à </a:t>
            </a:r>
            <a:r>
              <a:rPr kumimoji="0" 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maximiser le bien-être des patients</a:t>
            </a: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 après avoir pris en compte le rapport </a:t>
            </a:r>
            <a:r>
              <a:rPr kumimoji="0" 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bénéfices/risques</a:t>
            </a: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 à chaque étape du processus de soins.</a:t>
            </a:r>
          </a:p>
        </p:txBody>
      </p:sp>
      <p:pic>
        <p:nvPicPr>
          <p:cNvPr id="67587" name="Picture 2" descr="http://www.fadq.org/Portals/0/Principal/Principal-FotoAved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6161" y="4325542"/>
            <a:ext cx="1012031" cy="1296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Rectangle 6"/>
          <p:cNvSpPr>
            <a:spLocks noChangeArrowheads="1"/>
          </p:cNvSpPr>
          <p:nvPr/>
        </p:nvSpPr>
        <p:spPr bwMode="auto">
          <a:xfrm>
            <a:off x="2844404" y="4650582"/>
            <a:ext cx="4981575"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35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1919 - 2000</a:t>
            </a:r>
            <a:r>
              <a:rPr kumimoji="0" lang="fr-FR" altLang="fr-FR" sz="13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Dr Avedis Donabedian     </a:t>
            </a:r>
            <a:r>
              <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Professeur émérite de Santé Publique à l'Université du Michigan.</a:t>
            </a:r>
            <a:endParaRPr kumimoji="0" lang="fr-FR" altLang="fr-F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589" name="Text Box 4"/>
          <p:cNvSpPr txBox="1">
            <a:spLocks noChangeArrowheads="1"/>
          </p:cNvSpPr>
          <p:nvPr/>
        </p:nvSpPr>
        <p:spPr bwMode="auto">
          <a:xfrm>
            <a:off x="622852" y="400878"/>
            <a:ext cx="767114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mpd="tri">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r-FR" altLang="fr-FR" sz="26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b- Autres définitions (2)</a:t>
            </a:r>
          </a:p>
        </p:txBody>
      </p:sp>
    </p:spTree>
    <p:extLst>
      <p:ext uri="{BB962C8B-B14F-4D97-AF65-F5344CB8AC3E}">
        <p14:creationId xmlns:p14="http://schemas.microsoft.com/office/powerpoint/2010/main" val="19668005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8610" name="Text Box 3"/>
          <p:cNvSpPr txBox="1">
            <a:spLocks noChangeArrowheads="1"/>
          </p:cNvSpPr>
          <p:nvPr/>
        </p:nvSpPr>
        <p:spPr bwMode="auto">
          <a:xfrm>
            <a:off x="180305" y="1380923"/>
            <a:ext cx="8783390" cy="426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50000"/>
              </a:spcBef>
              <a:spcAft>
                <a:spcPct val="0"/>
              </a:spcAft>
              <a:buClrTx/>
              <a:buSzTx/>
              <a:buFont typeface="Wingdings" panose="05000000000000000000" pitchFamily="2" charset="2"/>
              <a:buNone/>
              <a:tabLst/>
              <a:defRPr/>
            </a:pPr>
            <a:r>
              <a:rPr kumimoji="0" lang="fr-FR" altLang="fr-FR" sz="2400" b="1" i="0"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a-Patients</a:t>
            </a:r>
          </a:p>
          <a:p>
            <a:pPr marL="0" marR="0" lvl="0" indent="0" algn="ctr" defTabSz="914400" rtl="0" eaLnBrk="1" fontAlgn="base" latinLnBrk="0" hangingPunct="1">
              <a:lnSpc>
                <a:spcPct val="100000"/>
              </a:lnSpc>
              <a:spcBef>
                <a:spcPct val="50000"/>
              </a:spcBef>
              <a:spcAft>
                <a:spcPct val="0"/>
              </a:spcAft>
              <a:buClrTx/>
              <a:buSzTx/>
              <a:buFont typeface="Wingdings" panose="05000000000000000000" pitchFamily="2" charset="2"/>
              <a:buNone/>
              <a:tabLst/>
              <a:defRPr/>
            </a:pPr>
            <a:endParaRPr kumimoji="0" lang="fr-FR" altLang="fr-FR" sz="2400" b="1" i="0" u="sng"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q"/>
              <a:tabLst/>
              <a:defRPr/>
            </a:pPr>
            <a:r>
              <a:rPr kumimoji="0" lang="fr-FR" altLang="fr-FR"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Communication</a:t>
            </a:r>
            <a:r>
              <a:rPr kumimoji="0" lang="fr-FR" altLang="fr-FR"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 avec les soignants, </a:t>
            </a:r>
          </a:p>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q"/>
              <a:tabLst/>
              <a:defRPr/>
            </a:pPr>
            <a:r>
              <a:rPr kumimoji="0" lang="fr-FR" altLang="fr-FR"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Délais d’obtention d’un rendez vous,  conditions d’hospitalisation</a:t>
            </a:r>
            <a:r>
              <a:rPr kumimoji="0" lang="fr-FR" altLang="fr-FR"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a:t>
            </a:r>
          </a:p>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q"/>
              <a:tabLst/>
              <a:defRPr/>
            </a:pPr>
            <a:r>
              <a:rPr lang="fr-FR" altLang="fr-FR" sz="2400"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Plus grande transparence</a:t>
            </a:r>
          </a:p>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q"/>
              <a:tabLst/>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a:t>
            </a: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Meilleure information</a:t>
            </a:r>
          </a:p>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q"/>
              <a:tabLst/>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a:t>
            </a: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Soins de meilleure qualité</a:t>
            </a:r>
            <a:endParaRPr kumimoji="0" lang="fr-FR" altLang="fr-FR"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8611" name="Text Box 4"/>
          <p:cNvSpPr txBox="1">
            <a:spLocks noChangeArrowheads="1"/>
          </p:cNvSpPr>
          <p:nvPr/>
        </p:nvSpPr>
        <p:spPr bwMode="auto">
          <a:xfrm>
            <a:off x="279325" y="56752"/>
            <a:ext cx="824816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mpd="tri">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r-FR" altLang="fr-FR" sz="26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2-PERCEPTION DE LA QUALITE DES SOINS</a:t>
            </a:r>
          </a:p>
        </p:txBody>
      </p:sp>
    </p:spTree>
    <p:custDataLst>
      <p:tags r:id="rId1"/>
    </p:custDataLst>
    <p:extLst>
      <p:ext uri="{BB962C8B-B14F-4D97-AF65-F5344CB8AC3E}">
        <p14:creationId xmlns:p14="http://schemas.microsoft.com/office/powerpoint/2010/main" val="1580654907"/>
      </p:ext>
    </p:extLst>
  </p:cSld>
  <p:clrMapOvr>
    <a:masterClrMapping/>
  </p:clrMapOvr>
  <p:transition advTm="9800"/>
</p:sld>
</file>

<file path=ppt/slides/slide5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8610" name="Text Box 3"/>
          <p:cNvSpPr txBox="1">
            <a:spLocks noChangeArrowheads="1"/>
          </p:cNvSpPr>
          <p:nvPr/>
        </p:nvSpPr>
        <p:spPr bwMode="auto">
          <a:xfrm>
            <a:off x="141668" y="877340"/>
            <a:ext cx="8783390" cy="555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50000"/>
              </a:lnSpc>
              <a:spcBef>
                <a:spcPct val="0"/>
              </a:spcBef>
              <a:spcAft>
                <a:spcPct val="0"/>
              </a:spcAft>
              <a:buClrTx/>
              <a:buSzTx/>
              <a:buFont typeface="Wingdings" panose="05000000000000000000" pitchFamily="2" charset="2"/>
              <a:buNone/>
              <a:tabLst/>
              <a:defRPr/>
            </a:pPr>
            <a:r>
              <a:rPr kumimoji="0" lang="fr-FR" altLang="fr-FR"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fr-FR" altLang="fr-FR" sz="2400" b="1" i="0"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b-</a:t>
            </a:r>
            <a:r>
              <a:rPr kumimoji="0" lang="fr-FR" altLang="fr-FR" sz="2400" b="1" i="0"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Professionnels de santé</a:t>
            </a:r>
          </a:p>
          <a:p>
            <a:pPr marL="0" marR="0" lvl="0" indent="0" algn="ctr" defTabSz="914400" rtl="0" eaLnBrk="1" fontAlgn="base" latinLnBrk="0" hangingPunct="1">
              <a:lnSpc>
                <a:spcPct val="150000"/>
              </a:lnSpc>
              <a:spcBef>
                <a:spcPct val="0"/>
              </a:spcBef>
              <a:spcAft>
                <a:spcPct val="0"/>
              </a:spcAft>
              <a:buClrTx/>
              <a:buSzTx/>
              <a:buFont typeface="Wingdings" panose="05000000000000000000" pitchFamily="2" charset="2"/>
              <a:buNone/>
              <a:tabLst/>
              <a:defRPr/>
            </a:pPr>
            <a:endParaRPr kumimoji="0" lang="fr-FR" altLang="fr-FR" sz="2400" b="1" i="0"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q"/>
              <a:tabLst/>
              <a:defRPr/>
            </a:pPr>
            <a:r>
              <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Excellence technique</a:t>
            </a:r>
            <a:r>
              <a:rPr kumimoji="0" lang="fr-FR" altLang="fr-FR"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 : compétences des professionnels et opportunité d’exécution des soins </a:t>
            </a:r>
          </a:p>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q"/>
              <a:tabLst/>
              <a:defRPr/>
            </a:pPr>
            <a:r>
              <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Communication avec le patient </a:t>
            </a:r>
            <a:r>
              <a:rPr kumimoji="0" lang="fr-FR" altLang="fr-FR"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et capacité à maintenir sa confiance</a:t>
            </a:r>
          </a:p>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q"/>
              <a:tabLst/>
              <a:defRPr/>
            </a:pPr>
            <a:r>
              <a:rPr lang="fr-FR" altLang="fr-FR" sz="2400"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Amélioration et évolution des pratiques</a:t>
            </a:r>
          </a:p>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q"/>
              <a:tabLst/>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a:t>
            </a: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Diminution du risque judiciaire</a:t>
            </a:r>
          </a:p>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q"/>
              <a:tabLst/>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a:t>
            </a: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Meilleure satisfaction au travail</a:t>
            </a:r>
          </a:p>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q"/>
              <a:tabLst/>
              <a:defRPr/>
            </a:pPr>
            <a:endParaRPr kumimoji="0" lang="fr-FR" altLang="fr-FR"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8611" name="Text Box 4"/>
          <p:cNvSpPr txBox="1">
            <a:spLocks noChangeArrowheads="1"/>
          </p:cNvSpPr>
          <p:nvPr/>
        </p:nvSpPr>
        <p:spPr bwMode="auto">
          <a:xfrm>
            <a:off x="279325" y="56752"/>
            <a:ext cx="824816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mpd="tri">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r-FR" altLang="fr-FR" sz="26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2-PERCEPTION DE LA QUALITE DES SOINS</a:t>
            </a:r>
          </a:p>
        </p:txBody>
      </p:sp>
    </p:spTree>
    <p:custDataLst>
      <p:tags r:id="rId1"/>
    </p:custDataLst>
    <p:extLst>
      <p:ext uri="{BB962C8B-B14F-4D97-AF65-F5344CB8AC3E}">
        <p14:creationId xmlns:p14="http://schemas.microsoft.com/office/powerpoint/2010/main" val="3697712009"/>
      </p:ext>
    </p:extLst>
  </p:cSld>
  <p:clrMapOvr>
    <a:masterClrMapping/>
  </p:clrMapOvr>
  <p:transition advTm="9800"/>
</p:sld>
</file>

<file path=ppt/slides/slide5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9634" name="Text Box 3"/>
          <p:cNvSpPr txBox="1">
            <a:spLocks noChangeArrowheads="1"/>
          </p:cNvSpPr>
          <p:nvPr/>
        </p:nvSpPr>
        <p:spPr bwMode="auto">
          <a:xfrm>
            <a:off x="680520" y="1149454"/>
            <a:ext cx="7562229" cy="537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50000"/>
              </a:spcBef>
              <a:spcAft>
                <a:spcPct val="0"/>
              </a:spcAft>
              <a:buClrTx/>
              <a:buSzTx/>
              <a:buFont typeface="Wingdings" panose="05000000000000000000" pitchFamily="2" charset="2"/>
              <a:buNone/>
              <a:tabLst/>
              <a:defRPr/>
            </a:pPr>
            <a:r>
              <a:rPr kumimoji="0" lang="fr-FR" altLang="fr-FR" sz="2400" b="1" i="0"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C- Pouvoirs publics</a:t>
            </a:r>
          </a:p>
          <a:p>
            <a:pPr marL="0" marR="0" lvl="0" indent="0" algn="ctr" defTabSz="914400" rtl="0" eaLnBrk="1" fontAlgn="base" latinLnBrk="0" hangingPunct="1">
              <a:lnSpc>
                <a:spcPct val="100000"/>
              </a:lnSpc>
              <a:spcBef>
                <a:spcPct val="50000"/>
              </a:spcBef>
              <a:spcAft>
                <a:spcPct val="0"/>
              </a:spcAft>
              <a:buClrTx/>
              <a:buSzTx/>
              <a:buFont typeface="Wingdings" panose="05000000000000000000" pitchFamily="2" charset="2"/>
              <a:buNone/>
              <a:tabLst/>
              <a:defRPr/>
            </a:pPr>
            <a:endParaRPr kumimoji="0" lang="fr-FR" altLang="fr-FR" sz="2400" b="1" i="0"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just" defTabSz="914400" rtl="0" eaLnBrk="1" fontAlgn="base" latinLnBrk="0" hangingPunct="1">
              <a:lnSpc>
                <a:spcPct val="150000"/>
              </a:lnSpc>
              <a:spcBef>
                <a:spcPct val="0"/>
              </a:spcBef>
              <a:spcAft>
                <a:spcPct val="0"/>
              </a:spcAft>
              <a:buClrTx/>
              <a:buSzTx/>
              <a:buFont typeface="Wingdings" panose="05000000000000000000" pitchFamily="2" charset="2"/>
              <a:buChar char="q"/>
              <a:tabLst/>
              <a:defRPr/>
            </a:pPr>
            <a:r>
              <a:rPr kumimoji="0" lang="fr-FR" altLang="fr-FR"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 Priorité de l’offre des soins et son accessibilité.</a:t>
            </a:r>
          </a:p>
          <a:p>
            <a:pPr marL="342900" marR="0" lvl="0" indent="-342900" algn="just"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fr-FR" altLang="fr-FR"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fr-FR" altLang="fr-FR" sz="24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 A</a:t>
            </a:r>
            <a:r>
              <a:rPr kumimoji="0" lang="fr-FR" altLang="fr-FR" sz="2400" b="1"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pporter des soins essentiels au plus grand nombre </a:t>
            </a:r>
            <a:r>
              <a:rPr kumimoji="0" lang="fr-FR" altLang="fr-FR"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plutôt que l’excellence technique à une minorité (soins dans les ESPC, soins dans les CHU)</a:t>
            </a:r>
          </a:p>
          <a:p>
            <a:pPr marL="342900" marR="0" lvl="0" indent="-342900" algn="just"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lang="fr-FR" altLang="fr-FR" sz="2400"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Réduction des dépenses inutiles</a:t>
            </a:r>
          </a:p>
          <a:p>
            <a:pPr marL="342900" marR="0" lvl="0" indent="-342900" algn="just"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a:t>
            </a:r>
            <a:r>
              <a:rPr kumimoji="0" lang="fr-FR" sz="2400" b="0" i="0" u="none" strike="noStrike" kern="1200" cap="none" spc="0" normalizeH="0" baseline="0" noProof="0" dirty="0">
                <a:ln>
                  <a:noFill/>
                </a:ln>
                <a:solidFill>
                  <a:srgbClr val="000514"/>
                </a:solidFill>
                <a:effectLst/>
                <a:uLnTx/>
                <a:uFillTx/>
                <a:latin typeface="Verdana" panose="020B0604030504040204" pitchFamily="34" charset="0"/>
                <a:ea typeface="Verdana" panose="020B0604030504040204" pitchFamily="34" charset="0"/>
                <a:cs typeface="Verdana" panose="020B0604030504040204" pitchFamily="34" charset="0"/>
              </a:rPr>
              <a:t>Meilleure utilisation des ressources</a:t>
            </a:r>
          </a:p>
        </p:txBody>
      </p:sp>
      <p:sp>
        <p:nvSpPr>
          <p:cNvPr id="69635" name="Rectangle 2"/>
          <p:cNvSpPr>
            <a:spLocks noChangeArrowheads="1"/>
          </p:cNvSpPr>
          <p:nvPr/>
        </p:nvSpPr>
        <p:spPr bwMode="auto">
          <a:xfrm>
            <a:off x="357808" y="483596"/>
            <a:ext cx="846813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r-FR" altLang="fr-FR" sz="26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2- PERCEPTION DE LA </a:t>
            </a:r>
            <a:r>
              <a:rPr kumimoji="0" lang="fr-FR" altLang="fr-FR" sz="2600" b="1" i="0" u="none" strike="noStrike" kern="1200" cap="none" spc="0" normalizeH="0" baseline="0" noProof="0" dirty="0">
                <a:ln>
                  <a:noFill/>
                </a:ln>
                <a:solidFill>
                  <a:srgbClr val="C00000"/>
                </a:solidFill>
                <a:effectLst/>
                <a:uLnTx/>
                <a:uFillTx/>
                <a:latin typeface="Verdana" panose="020B0604030504040204" pitchFamily="34" charset="0"/>
                <a:ea typeface="+mn-ea"/>
                <a:cs typeface="Arial" panose="020B0604020202020204" pitchFamily="34" charset="0"/>
              </a:rPr>
              <a:t>QUALITE DES SOINS</a:t>
            </a:r>
          </a:p>
        </p:txBody>
      </p:sp>
    </p:spTree>
    <p:custDataLst>
      <p:tags r:id="rId1"/>
    </p:custDataLst>
    <p:extLst>
      <p:ext uri="{BB962C8B-B14F-4D97-AF65-F5344CB8AC3E}">
        <p14:creationId xmlns:p14="http://schemas.microsoft.com/office/powerpoint/2010/main" val="2863044148"/>
      </p:ext>
    </p:extLst>
  </p:cSld>
  <p:clrMapOvr>
    <a:masterClrMapping/>
  </p:clrMapOvr>
  <p:transition advTm="9800"/>
</p:sld>
</file>

<file path=ppt/slides/slide5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3186" name="Rectangle 2"/>
          <p:cNvSpPr>
            <a:spLocks noChangeArrowheads="1"/>
          </p:cNvSpPr>
          <p:nvPr/>
        </p:nvSpPr>
        <p:spPr bwMode="auto">
          <a:xfrm>
            <a:off x="68685" y="2042051"/>
            <a:ext cx="8770513" cy="3975497"/>
          </a:xfrm>
          <a:prstGeom prst="rect">
            <a:avLst/>
          </a:prstGeom>
          <a:noFill/>
          <a:ln w="9525">
            <a:noFill/>
            <a:miter lim="800000"/>
            <a:headEnd/>
            <a:tailEnd/>
          </a:ln>
          <a:effectLst/>
        </p:spPr>
        <p:txBody>
          <a:bodyPr lIns="69056" tIns="34529" rIns="69056" bIns="34529"/>
          <a:lstStyle/>
          <a:p>
            <a:pPr marL="257175" indent="-257175" algn="just">
              <a:lnSpc>
                <a:spcPct val="0"/>
              </a:lnSpc>
              <a:spcBef>
                <a:spcPct val="20000"/>
              </a:spcBef>
              <a:buClr>
                <a:srgbClr val="FFCC00"/>
              </a:buClr>
              <a:defRPr/>
            </a:pPr>
            <a:endParaRPr lang="fr-FR" b="1" i="1" dirty="0">
              <a:solidFill>
                <a:srgbClr val="E5E5FF">
                  <a:lumMod val="25000"/>
                </a:srgbClr>
              </a:solidFill>
              <a:effectLst>
                <a:outerShdw blurRad="38100" dist="38100" dir="2700000" algn="tl">
                  <a:srgbClr val="000000"/>
                </a:outerShdw>
              </a:effectLst>
              <a:latin typeface="Comic Sans MS" pitchFamily="66" charset="0"/>
              <a:cs typeface="Arial" panose="020B0604020202020204" pitchFamily="34" charset="0"/>
            </a:endParaRPr>
          </a:p>
          <a:p>
            <a:pPr algn="ctr">
              <a:lnSpc>
                <a:spcPct val="200000"/>
              </a:lnSpc>
              <a:buClr>
                <a:srgbClr val="FFCC00"/>
              </a:buClr>
              <a:defRPr/>
            </a:pPr>
            <a:r>
              <a:rPr lang="fr-FR" sz="2400" b="1" dirty="0">
                <a:solidFill>
                  <a:srgbClr val="000000"/>
                </a:solidFill>
                <a:latin typeface="Verdana" panose="020B0604030504040204" pitchFamily="34" charset="0"/>
                <a:ea typeface="Verdana" panose="020B0604030504040204" pitchFamily="34" charset="0"/>
                <a:cs typeface="Verdana" panose="020B0604030504040204" pitchFamily="34" charset="0"/>
              </a:rPr>
              <a:t>a-Enjeux organisationnels ou fonctionnels: </a:t>
            </a:r>
          </a:p>
          <a:p>
            <a:pPr algn="ctr">
              <a:lnSpc>
                <a:spcPct val="200000"/>
              </a:lnSpc>
              <a:buClr>
                <a:srgbClr val="FFCC00"/>
              </a:buClr>
              <a:defRPr/>
            </a:pPr>
            <a:r>
              <a:rPr lang="fr-FR" sz="2400" b="1" dirty="0">
                <a:solidFill>
                  <a:schemeClr val="bg1"/>
                </a:solidFill>
                <a:latin typeface="Verdana" panose="020B0604030504040204" pitchFamily="34" charset="0"/>
                <a:ea typeface="Verdana" panose="020B0604030504040204" pitchFamily="34" charset="0"/>
                <a:cs typeface="Verdana" panose="020B0604030504040204" pitchFamily="34" charset="0"/>
              </a:rPr>
              <a:t>Maîtriser</a:t>
            </a:r>
          </a:p>
          <a:p>
            <a:pPr algn="just">
              <a:lnSpc>
                <a:spcPct val="150000"/>
              </a:lnSpc>
              <a:buClr>
                <a:srgbClr val="FFCC00"/>
              </a:buClr>
              <a:defRPr/>
            </a:pPr>
            <a:r>
              <a:rPr 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 Interfaces</a:t>
            </a:r>
            <a:r>
              <a:rPr lang="fr-FR" sz="2400" b="1" dirty="0">
                <a:solidFill>
                  <a:srgbClr val="C00000"/>
                </a:solidFill>
                <a:latin typeface="Verdana" panose="020B0604030504040204" pitchFamily="34" charset="0"/>
                <a:ea typeface="Verdana" panose="020B0604030504040204" pitchFamily="34" charset="0"/>
                <a:cs typeface="Verdana" panose="020B0604030504040204" pitchFamily="34" charset="0"/>
              </a:rPr>
              <a:t> </a:t>
            </a: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entre les services:</a:t>
            </a:r>
            <a:r>
              <a:rPr lang="fr-FR" sz="2400" dirty="0">
                <a:solidFill>
                  <a:srgbClr val="C00000"/>
                </a:solidFill>
                <a:latin typeface="Verdana" panose="020B0604030504040204" pitchFamily="34" charset="0"/>
                <a:ea typeface="Verdana" panose="020B0604030504040204" pitchFamily="34" charset="0"/>
                <a:cs typeface="Verdana" panose="020B0604030504040204" pitchFamily="34" charset="0"/>
              </a:rPr>
              <a:t> </a:t>
            </a:r>
            <a:r>
              <a:rPr 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Niches de non qualité</a:t>
            </a:r>
          </a:p>
          <a:p>
            <a:pPr algn="just">
              <a:lnSpc>
                <a:spcPct val="200000"/>
              </a:lnSpc>
              <a:buClr>
                <a:srgbClr val="FFCC00"/>
              </a:buClr>
              <a:defRPr/>
            </a:pPr>
            <a:r>
              <a:rPr 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-Risques: </a:t>
            </a: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Identifier les dysfonctionnements dans les services </a:t>
            </a:r>
          </a:p>
        </p:txBody>
      </p:sp>
      <p:sp>
        <p:nvSpPr>
          <p:cNvPr id="93187" name="Rectangle 3"/>
          <p:cNvSpPr>
            <a:spLocks noChangeArrowheads="1"/>
          </p:cNvSpPr>
          <p:nvPr/>
        </p:nvSpPr>
        <p:spPr bwMode="auto">
          <a:xfrm>
            <a:off x="1240631" y="2834879"/>
            <a:ext cx="6744891" cy="1703784"/>
          </a:xfrm>
          <a:prstGeom prst="rect">
            <a:avLst/>
          </a:prstGeom>
          <a:noFill/>
          <a:ln w="9525">
            <a:noFill/>
            <a:miter lim="800000"/>
            <a:headEnd/>
            <a:tailEnd/>
          </a:ln>
          <a:effectLst/>
        </p:spPr>
        <p:txBody>
          <a:bodyPr lIns="69056" tIns="34529" rIns="69056" bIns="34529"/>
          <a:lstStyle/>
          <a:p>
            <a:pPr marL="257175" indent="-257175" algn="just">
              <a:lnSpc>
                <a:spcPct val="0"/>
              </a:lnSpc>
              <a:spcBef>
                <a:spcPct val="20000"/>
              </a:spcBef>
              <a:buClr>
                <a:srgbClr val="FFCC00"/>
              </a:buClr>
              <a:defRPr/>
            </a:pPr>
            <a:endParaRPr lang="fr-FR" b="1" i="1" dirty="0">
              <a:solidFill>
                <a:srgbClr val="E5E5FF">
                  <a:lumMod val="25000"/>
                </a:srgbClr>
              </a:solidFill>
              <a:effectLst>
                <a:outerShdw blurRad="38100" dist="38100" dir="2700000" algn="tl">
                  <a:srgbClr val="000000"/>
                </a:outerShdw>
              </a:effectLst>
              <a:latin typeface="Comic Sans MS" pitchFamily="66" charset="0"/>
              <a:cs typeface="Arial" panose="020B0604020202020204" pitchFamily="34" charset="0"/>
            </a:endParaRPr>
          </a:p>
        </p:txBody>
      </p:sp>
      <p:sp>
        <p:nvSpPr>
          <p:cNvPr id="93188" name="Rectangle 4"/>
          <p:cNvSpPr>
            <a:spLocks noChangeArrowheads="1"/>
          </p:cNvSpPr>
          <p:nvPr/>
        </p:nvSpPr>
        <p:spPr bwMode="auto">
          <a:xfrm>
            <a:off x="1219200" y="4538663"/>
            <a:ext cx="6697266" cy="1266825"/>
          </a:xfrm>
          <a:prstGeom prst="rect">
            <a:avLst/>
          </a:prstGeom>
          <a:noFill/>
          <a:ln w="9525">
            <a:noFill/>
            <a:miter lim="800000"/>
            <a:headEnd/>
            <a:tailEnd/>
          </a:ln>
          <a:effectLst/>
        </p:spPr>
        <p:txBody>
          <a:bodyPr lIns="69056" tIns="34529" rIns="69056" bIns="34529"/>
          <a:lstStyle/>
          <a:p>
            <a:pPr marL="257175" indent="-257175" algn="just">
              <a:lnSpc>
                <a:spcPct val="0"/>
              </a:lnSpc>
              <a:spcBef>
                <a:spcPct val="20000"/>
              </a:spcBef>
              <a:buClr>
                <a:srgbClr val="FFCC00"/>
              </a:buClr>
              <a:defRPr/>
            </a:pPr>
            <a:endParaRPr lang="fr-FR" b="1" i="1" dirty="0">
              <a:solidFill>
                <a:srgbClr val="E5E5FF">
                  <a:lumMod val="25000"/>
                </a:srgbClr>
              </a:solidFill>
              <a:effectLst>
                <a:outerShdw blurRad="38100" dist="38100" dir="2700000" algn="tl">
                  <a:srgbClr val="000000"/>
                </a:outerShdw>
              </a:effectLst>
              <a:latin typeface="Comic Sans MS" pitchFamily="66" charset="0"/>
              <a:cs typeface="Arial" panose="020B0604020202020204" pitchFamily="34" charset="0"/>
            </a:endParaRPr>
          </a:p>
        </p:txBody>
      </p:sp>
      <p:sp>
        <p:nvSpPr>
          <p:cNvPr id="5" name="Rectangle 2">
            <a:extLst>
              <a:ext uri="{FF2B5EF4-FFF2-40B4-BE49-F238E27FC236}">
                <a16:creationId xmlns:a16="http://schemas.microsoft.com/office/drawing/2014/main" id="{37D4863C-6220-48B7-9028-807EBAF88BE4}"/>
              </a:ext>
            </a:extLst>
          </p:cNvPr>
          <p:cNvSpPr>
            <a:spLocks noChangeArrowheads="1"/>
          </p:cNvSpPr>
          <p:nvPr/>
        </p:nvSpPr>
        <p:spPr bwMode="auto">
          <a:xfrm>
            <a:off x="103030" y="62972"/>
            <a:ext cx="8630152" cy="1979079"/>
          </a:xfrm>
          <a:prstGeom prst="rect">
            <a:avLst/>
          </a:prstGeom>
          <a:noFill/>
          <a:ln w="9525">
            <a:noFill/>
            <a:miter lim="800000"/>
            <a:headEnd/>
            <a:tailEnd/>
          </a:ln>
          <a:effectLst/>
        </p:spPr>
        <p:txBody>
          <a:bodyPr lIns="69056" tIns="34529" rIns="69056" bIns="34529"/>
          <a:lstStyle/>
          <a:p>
            <a:pPr marL="257175" indent="-257175" algn="just">
              <a:lnSpc>
                <a:spcPct val="0"/>
              </a:lnSpc>
              <a:spcBef>
                <a:spcPct val="20000"/>
              </a:spcBef>
              <a:buClr>
                <a:srgbClr val="FFCC00"/>
              </a:buClr>
              <a:defRPr/>
            </a:pPr>
            <a:endParaRPr lang="fr-FR" b="1" i="1" dirty="0">
              <a:solidFill>
                <a:srgbClr val="E5E5FF">
                  <a:lumMod val="25000"/>
                </a:srgbClr>
              </a:solidFill>
              <a:effectLst>
                <a:outerShdw blurRad="38100" dist="38100" dir="2700000" algn="tl">
                  <a:srgbClr val="000000"/>
                </a:outerShdw>
              </a:effectLst>
              <a:latin typeface="Comic Sans MS" pitchFamily="66" charset="0"/>
              <a:cs typeface="Arial" panose="020B0604020202020204" pitchFamily="34" charset="0"/>
            </a:endParaRPr>
          </a:p>
          <a:p>
            <a:pPr algn="ctr">
              <a:lnSpc>
                <a:spcPct val="200000"/>
              </a:lnSpc>
              <a:buClr>
                <a:srgbClr val="FFCC00"/>
              </a:buClr>
              <a:defRPr/>
            </a:pPr>
            <a:r>
              <a:rPr lang="fr-FR" sz="2400" b="1" dirty="0">
                <a:solidFill>
                  <a:srgbClr val="C00000"/>
                </a:solidFill>
                <a:latin typeface="Verdana" panose="020B0604030504040204" pitchFamily="34" charset="0"/>
                <a:ea typeface="Verdana" panose="020B0604030504040204" pitchFamily="34" charset="0"/>
                <a:cs typeface="Verdana" panose="020B0604030504040204" pitchFamily="34" charset="0"/>
              </a:rPr>
              <a:t>3-ENJEUX</a:t>
            </a:r>
          </a:p>
          <a:p>
            <a:pPr algn="just">
              <a:buClr>
                <a:srgbClr val="FFCC00"/>
              </a:buClr>
              <a:defRPr/>
            </a:pP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 Organisationnels ou fonctionnels </a:t>
            </a:r>
          </a:p>
          <a:p>
            <a:pPr algn="just">
              <a:buClr>
                <a:srgbClr val="FFCC00"/>
              </a:buClr>
              <a:defRPr/>
            </a:pP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 Humains et sociaux </a:t>
            </a:r>
          </a:p>
          <a:p>
            <a:pPr algn="just">
              <a:buClr>
                <a:srgbClr val="FFCC00"/>
              </a:buClr>
              <a:defRPr/>
            </a:pPr>
            <a:r>
              <a:rPr lang="fr-FR" sz="2400" dirty="0">
                <a:solidFill>
                  <a:schemeClr val="bg2"/>
                </a:solidFill>
                <a:latin typeface="Verdana" panose="020B0604030504040204" pitchFamily="34" charset="0"/>
                <a:ea typeface="Verdana" panose="020B0604030504040204" pitchFamily="34" charset="0"/>
                <a:cs typeface="Verdana" panose="020B0604030504040204" pitchFamily="34" charset="0"/>
              </a:rPr>
              <a:t>- Economiques</a:t>
            </a:r>
          </a:p>
        </p:txBody>
      </p:sp>
    </p:spTree>
    <p:extLst>
      <p:ext uri="{BB962C8B-B14F-4D97-AF65-F5344CB8AC3E}">
        <p14:creationId xmlns:p14="http://schemas.microsoft.com/office/powerpoint/2010/main" val="4204703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3186" name="Rectangle 2"/>
          <p:cNvSpPr>
            <a:spLocks noChangeArrowheads="1"/>
          </p:cNvSpPr>
          <p:nvPr/>
        </p:nvSpPr>
        <p:spPr bwMode="auto">
          <a:xfrm>
            <a:off x="141668" y="437322"/>
            <a:ext cx="9002332" cy="5259819"/>
          </a:xfrm>
          <a:prstGeom prst="rect">
            <a:avLst/>
          </a:prstGeom>
          <a:noFill/>
          <a:ln w="9525">
            <a:noFill/>
            <a:miter lim="800000"/>
            <a:headEnd/>
            <a:tailEnd/>
          </a:ln>
          <a:effectLst/>
        </p:spPr>
        <p:txBody>
          <a:bodyPr lIns="69056" tIns="34529" rIns="69056" bIns="34529"/>
          <a:lstStyle/>
          <a:p>
            <a:pPr algn="ctr">
              <a:lnSpc>
                <a:spcPct val="150000"/>
              </a:lnSpc>
              <a:buClr>
                <a:srgbClr val="FFCC00"/>
              </a:buClr>
              <a:defRPr/>
            </a:pPr>
            <a:r>
              <a:rPr lang="fr-FR" sz="2400" b="1" dirty="0">
                <a:solidFill>
                  <a:srgbClr val="000000"/>
                </a:solidFill>
                <a:latin typeface="Verdana" panose="020B0604030504040204" pitchFamily="34" charset="0"/>
                <a:ea typeface="Verdana" panose="020B0604030504040204" pitchFamily="34" charset="0"/>
                <a:cs typeface="Verdana" panose="020B0604030504040204" pitchFamily="34" charset="0"/>
              </a:rPr>
              <a:t>b-Enjeux humains et sociaux </a:t>
            </a:r>
          </a:p>
          <a:p>
            <a:pPr algn="ctr">
              <a:lnSpc>
                <a:spcPct val="150000"/>
              </a:lnSpc>
              <a:buClr>
                <a:srgbClr val="FFCC00"/>
              </a:buClr>
              <a:defRPr/>
            </a:pPr>
            <a:endParaRPr lang="fr-FR" sz="800" b="1" dirty="0">
              <a:solidFill>
                <a:srgbClr val="000514"/>
              </a:solidFill>
              <a:latin typeface="Verdana" panose="020B0604030504040204" pitchFamily="34" charset="0"/>
              <a:ea typeface="Verdana" panose="020B0604030504040204" pitchFamily="34" charset="0"/>
              <a:cs typeface="Verdana" panose="020B0604030504040204" pitchFamily="34" charset="0"/>
            </a:endParaRPr>
          </a:p>
          <a:p>
            <a:pPr algn="ctr">
              <a:lnSpc>
                <a:spcPct val="150000"/>
              </a:lnSpc>
              <a:buClr>
                <a:srgbClr val="FFCC00"/>
              </a:buClr>
              <a:defRPr/>
            </a:pPr>
            <a:r>
              <a:rPr lang="fr-FR" sz="2400" b="1" dirty="0">
                <a:solidFill>
                  <a:schemeClr val="bg1"/>
                </a:solidFill>
                <a:latin typeface="Verdana" panose="020B0604030504040204" pitchFamily="34" charset="0"/>
                <a:ea typeface="Verdana" panose="020B0604030504040204" pitchFamily="34" charset="0"/>
                <a:cs typeface="Verdana" panose="020B0604030504040204" pitchFamily="34" charset="0"/>
              </a:rPr>
              <a:t>L’existence de dysfonctionnements</a:t>
            </a:r>
          </a:p>
          <a:p>
            <a:pPr algn="just">
              <a:lnSpc>
                <a:spcPct val="150000"/>
              </a:lnSpc>
              <a:buClr>
                <a:srgbClr val="FFCC00"/>
              </a:buClr>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a:t>
            </a:r>
            <a:r>
              <a:rPr 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 une entrave </a:t>
            </a: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du déroulement normal du travail </a:t>
            </a:r>
          </a:p>
          <a:p>
            <a:pPr algn="just">
              <a:lnSpc>
                <a:spcPct val="150000"/>
              </a:lnSpc>
              <a:buClr>
                <a:srgbClr val="FFCC00"/>
              </a:buClr>
              <a:defRPr/>
            </a:pPr>
            <a:r>
              <a:rPr 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	 conséquences néfastes sur</a:t>
            </a:r>
          </a:p>
          <a:p>
            <a:pPr marL="342900" indent="-342900" algn="just">
              <a:buClr>
                <a:srgbClr val="FFCC00"/>
              </a:buClr>
              <a:buFont typeface="Arial" panose="020B0604020202020204" pitchFamily="34" charset="0"/>
              <a:buChar char="•"/>
              <a:defRPr/>
            </a:pPr>
            <a:r>
              <a:rPr 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 </a:t>
            </a: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le personnel</a:t>
            </a:r>
          </a:p>
          <a:p>
            <a:pPr marL="342900" indent="-342900" algn="just">
              <a:buClr>
                <a:srgbClr val="FFCC00"/>
              </a:buClr>
              <a:buFont typeface="Arial" panose="020B0604020202020204" pitchFamily="34" charset="0"/>
              <a:buChar char="•"/>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les soins</a:t>
            </a:r>
          </a:p>
          <a:p>
            <a:pPr marL="342900" indent="-342900" algn="just">
              <a:buClr>
                <a:srgbClr val="FFCC00"/>
              </a:buClr>
              <a:buFont typeface="Arial" panose="020B0604020202020204" pitchFamily="34" charset="0"/>
              <a:buChar char="•"/>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les coûts</a:t>
            </a:r>
          </a:p>
          <a:p>
            <a:pPr algn="just">
              <a:buClr>
                <a:srgbClr val="FFCC00"/>
              </a:buClr>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Insatisfaction, tension, litiges, procès…)</a:t>
            </a:r>
          </a:p>
          <a:p>
            <a:pPr algn="just">
              <a:buClr>
                <a:srgbClr val="FFCC00"/>
              </a:buClr>
              <a:defRPr/>
            </a:pPr>
            <a:endPar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endParaRPr>
          </a:p>
          <a:p>
            <a:pPr algn="just">
              <a:buClr>
                <a:srgbClr val="FFCC00"/>
              </a:buClr>
              <a:defRPr/>
            </a:pPr>
            <a:endPar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endParaRPr>
          </a:p>
          <a:p>
            <a:pPr algn="just">
              <a:buClr>
                <a:srgbClr val="FFCC00"/>
              </a:buClr>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Obligation de moyens 	</a:t>
            </a:r>
            <a:r>
              <a:rPr 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Evolution</a:t>
            </a: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Obligation de résultats</a:t>
            </a:r>
          </a:p>
        </p:txBody>
      </p:sp>
      <p:sp>
        <p:nvSpPr>
          <p:cNvPr id="93187" name="Rectangle 3"/>
          <p:cNvSpPr>
            <a:spLocks noChangeArrowheads="1"/>
          </p:cNvSpPr>
          <p:nvPr/>
        </p:nvSpPr>
        <p:spPr bwMode="auto">
          <a:xfrm>
            <a:off x="1240631" y="2834879"/>
            <a:ext cx="6744891" cy="1703784"/>
          </a:xfrm>
          <a:prstGeom prst="rect">
            <a:avLst/>
          </a:prstGeom>
          <a:noFill/>
          <a:ln w="9525">
            <a:noFill/>
            <a:miter lim="800000"/>
            <a:headEnd/>
            <a:tailEnd/>
          </a:ln>
          <a:effectLst/>
        </p:spPr>
        <p:txBody>
          <a:bodyPr lIns="69056" tIns="34529" rIns="69056" bIns="34529"/>
          <a:lstStyle/>
          <a:p>
            <a:pPr marL="257175" indent="-257175" algn="just">
              <a:lnSpc>
                <a:spcPct val="0"/>
              </a:lnSpc>
              <a:spcBef>
                <a:spcPct val="20000"/>
              </a:spcBef>
              <a:buClr>
                <a:srgbClr val="FFCC00"/>
              </a:buClr>
              <a:defRPr/>
            </a:pPr>
            <a:endParaRPr lang="fr-FR" b="1" i="1" dirty="0">
              <a:solidFill>
                <a:srgbClr val="E5E5FF">
                  <a:lumMod val="25000"/>
                </a:srgbClr>
              </a:solidFill>
              <a:effectLst>
                <a:outerShdw blurRad="38100" dist="38100" dir="2700000" algn="tl">
                  <a:srgbClr val="000000"/>
                </a:outerShdw>
              </a:effectLst>
              <a:latin typeface="Comic Sans MS" pitchFamily="66" charset="0"/>
              <a:cs typeface="Arial" panose="020B0604020202020204" pitchFamily="34" charset="0"/>
            </a:endParaRPr>
          </a:p>
        </p:txBody>
      </p:sp>
      <p:sp>
        <p:nvSpPr>
          <p:cNvPr id="93188" name="Rectangle 4"/>
          <p:cNvSpPr>
            <a:spLocks noChangeArrowheads="1"/>
          </p:cNvSpPr>
          <p:nvPr/>
        </p:nvSpPr>
        <p:spPr bwMode="auto">
          <a:xfrm>
            <a:off x="1219200" y="4538663"/>
            <a:ext cx="6697266" cy="1266825"/>
          </a:xfrm>
          <a:prstGeom prst="rect">
            <a:avLst/>
          </a:prstGeom>
          <a:noFill/>
          <a:ln w="9525">
            <a:noFill/>
            <a:miter lim="800000"/>
            <a:headEnd/>
            <a:tailEnd/>
          </a:ln>
          <a:effectLst/>
        </p:spPr>
        <p:txBody>
          <a:bodyPr lIns="69056" tIns="34529" rIns="69056" bIns="34529"/>
          <a:lstStyle/>
          <a:p>
            <a:pPr marL="257175" indent="-257175" algn="just">
              <a:lnSpc>
                <a:spcPct val="0"/>
              </a:lnSpc>
              <a:spcBef>
                <a:spcPct val="20000"/>
              </a:spcBef>
              <a:buClr>
                <a:srgbClr val="FFCC00"/>
              </a:buClr>
              <a:defRPr/>
            </a:pPr>
            <a:endParaRPr lang="fr-FR" b="1" i="1" dirty="0">
              <a:solidFill>
                <a:srgbClr val="E5E5FF">
                  <a:lumMod val="25000"/>
                </a:srgbClr>
              </a:solidFill>
              <a:effectLst>
                <a:outerShdw blurRad="38100" dist="38100" dir="2700000" algn="tl">
                  <a:srgbClr val="000000"/>
                </a:outerShdw>
              </a:effectLst>
              <a:latin typeface="Comic Sans MS" pitchFamily="66" charset="0"/>
              <a:cs typeface="Arial" panose="020B0604020202020204" pitchFamily="34" charset="0"/>
            </a:endParaRPr>
          </a:p>
        </p:txBody>
      </p:sp>
      <p:sp>
        <p:nvSpPr>
          <p:cNvPr id="4" name="Flèche droite 3"/>
          <p:cNvSpPr/>
          <p:nvPr/>
        </p:nvSpPr>
        <p:spPr>
          <a:xfrm>
            <a:off x="4027289" y="5407922"/>
            <a:ext cx="1081088" cy="108347"/>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C00000"/>
              </a:solidFill>
            </a:endParaRPr>
          </a:p>
        </p:txBody>
      </p:sp>
      <p:sp>
        <p:nvSpPr>
          <p:cNvPr id="6" name="Flèche droite 5"/>
          <p:cNvSpPr/>
          <p:nvPr/>
        </p:nvSpPr>
        <p:spPr>
          <a:xfrm>
            <a:off x="667164" y="2556584"/>
            <a:ext cx="330994" cy="155972"/>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350">
              <a:solidFill>
                <a:srgbClr val="C00000"/>
              </a:solidFill>
            </a:endParaRPr>
          </a:p>
        </p:txBody>
      </p:sp>
    </p:spTree>
    <p:extLst>
      <p:ext uri="{BB962C8B-B14F-4D97-AF65-F5344CB8AC3E}">
        <p14:creationId xmlns:p14="http://schemas.microsoft.com/office/powerpoint/2010/main" val="25221272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3186" name="Rectangle 2"/>
          <p:cNvSpPr>
            <a:spLocks noChangeArrowheads="1"/>
          </p:cNvSpPr>
          <p:nvPr/>
        </p:nvSpPr>
        <p:spPr bwMode="auto">
          <a:xfrm>
            <a:off x="201895" y="408694"/>
            <a:ext cx="8731875" cy="6283653"/>
          </a:xfrm>
          <a:prstGeom prst="rect">
            <a:avLst/>
          </a:prstGeom>
          <a:noFill/>
          <a:ln w="9525">
            <a:noFill/>
            <a:miter lim="800000"/>
            <a:headEnd/>
            <a:tailEnd/>
          </a:ln>
          <a:effectLst/>
        </p:spPr>
        <p:txBody>
          <a:bodyPr lIns="69056" tIns="34529" rIns="69056" bIns="34529"/>
          <a:lstStyle/>
          <a:p>
            <a:pPr algn="ctr">
              <a:lnSpc>
                <a:spcPct val="150000"/>
              </a:lnSpc>
              <a:buClr>
                <a:srgbClr val="FFCC00"/>
              </a:buClr>
              <a:defRPr/>
            </a:pPr>
            <a:r>
              <a:rPr lang="fr-FR" sz="2400" b="1" dirty="0">
                <a:solidFill>
                  <a:srgbClr val="000000"/>
                </a:solidFill>
                <a:latin typeface="Verdana" panose="020B0604030504040204" pitchFamily="34" charset="0"/>
                <a:ea typeface="Verdana" panose="020B0604030504040204" pitchFamily="34" charset="0"/>
                <a:cs typeface="Verdana" panose="020B0604030504040204" pitchFamily="34" charset="0"/>
              </a:rPr>
              <a:t>c-Enjeux économiques </a:t>
            </a:r>
          </a:p>
          <a:p>
            <a:pPr algn="ctr">
              <a:lnSpc>
                <a:spcPct val="150000"/>
              </a:lnSpc>
              <a:buClr>
                <a:srgbClr val="FFCC00"/>
              </a:buClr>
              <a:defRPr/>
            </a:pPr>
            <a:endParaRPr lang="fr-FR" sz="800" b="1" dirty="0">
              <a:solidFill>
                <a:srgbClr val="000514"/>
              </a:solidFill>
              <a:latin typeface="Verdana" panose="020B0604030504040204" pitchFamily="34" charset="0"/>
              <a:ea typeface="Verdana" panose="020B0604030504040204" pitchFamily="34" charset="0"/>
              <a:cs typeface="Verdana" panose="020B0604030504040204" pitchFamily="34" charset="0"/>
            </a:endParaRPr>
          </a:p>
          <a:p>
            <a:pPr algn="just">
              <a:lnSpc>
                <a:spcPct val="150000"/>
              </a:lnSpc>
              <a:buClr>
                <a:srgbClr val="FFCC00"/>
              </a:buClr>
              <a:defRPr/>
            </a:pPr>
            <a:r>
              <a:rPr lang="fr-FR" sz="2400" b="1" dirty="0">
                <a:solidFill>
                  <a:schemeClr val="bg1"/>
                </a:solidFill>
                <a:latin typeface="Verdana" panose="020B0604030504040204" pitchFamily="34" charset="0"/>
                <a:ea typeface="Verdana" panose="020B0604030504040204" pitchFamily="34" charset="0"/>
                <a:cs typeface="Verdana" panose="020B0604030504040204" pitchFamily="34" charset="0"/>
              </a:rPr>
              <a:t>Absence de qualité= Non qualité</a:t>
            </a:r>
          </a:p>
          <a:p>
            <a:pPr algn="ctr">
              <a:lnSpc>
                <a:spcPct val="150000"/>
              </a:lnSpc>
              <a:buClr>
                <a:srgbClr val="FFCC00"/>
              </a:buClr>
              <a:defRPr/>
            </a:pPr>
            <a:endParaRPr lang="fr-FR" sz="800" b="1" dirty="0">
              <a:solidFill>
                <a:srgbClr val="000514"/>
              </a:solidFill>
              <a:latin typeface="Verdana" panose="020B0604030504040204" pitchFamily="34" charset="0"/>
              <a:ea typeface="Verdana" panose="020B0604030504040204" pitchFamily="34" charset="0"/>
              <a:cs typeface="Verdana" panose="020B0604030504040204" pitchFamily="34" charset="0"/>
            </a:endParaRPr>
          </a:p>
          <a:p>
            <a:pPr algn="just">
              <a:lnSpc>
                <a:spcPct val="150000"/>
              </a:lnSpc>
              <a:buClr>
                <a:srgbClr val="FFCC00"/>
              </a:buClr>
              <a:defRPr/>
            </a:pP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Coûts de non qualité (</a:t>
            </a:r>
            <a:r>
              <a:rPr 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CNQ</a:t>
            </a: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a:t>
            </a:r>
          </a:p>
          <a:p>
            <a:pPr marL="257175" indent="-257175" algn="just">
              <a:lnSpc>
                <a:spcPct val="150000"/>
              </a:lnSpc>
              <a:buClr>
                <a:srgbClr val="FFCC00"/>
              </a:buClr>
              <a:buFont typeface="Arial" panose="020B0604020202020204" pitchFamily="34" charset="0"/>
              <a:buChar char="•"/>
              <a:defRPr/>
            </a:pPr>
            <a:r>
              <a:rPr lang="fr-FR" sz="2400" b="1" dirty="0">
                <a:solidFill>
                  <a:srgbClr val="000514"/>
                </a:solidFill>
                <a:latin typeface="Verdana" panose="020B0604030504040204" pitchFamily="34" charset="0"/>
                <a:ea typeface="Verdana" panose="020B0604030504040204" pitchFamily="34" charset="0"/>
                <a:cs typeface="Verdana" panose="020B0604030504040204" pitchFamily="34" charset="0"/>
              </a:rPr>
              <a:t> 10% du CA </a:t>
            </a: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des entreprises</a:t>
            </a:r>
          </a:p>
          <a:p>
            <a:pPr marL="257175" indent="-257175" algn="just">
              <a:lnSpc>
                <a:spcPct val="150000"/>
              </a:lnSpc>
              <a:buClr>
                <a:srgbClr val="FFCC00"/>
              </a:buClr>
              <a:buFont typeface="Arial" panose="020B0604020202020204" pitchFamily="34" charset="0"/>
              <a:buChar char="•"/>
              <a:defRPr/>
            </a:pPr>
            <a:r>
              <a:rPr lang="fr-FR" sz="2400" b="1" dirty="0" err="1">
                <a:solidFill>
                  <a:srgbClr val="000514"/>
                </a:solidFill>
                <a:latin typeface="Verdana" panose="020B0604030504040204" pitchFamily="34" charset="0"/>
                <a:ea typeface="Verdana" panose="020B0604030504040204" pitchFamily="34" charset="0"/>
                <a:cs typeface="Verdana" panose="020B0604030504040204" pitchFamily="34" charset="0"/>
              </a:rPr>
              <a:t>Feigelbaum</a:t>
            </a:r>
            <a:r>
              <a:rPr lang="fr-FR" sz="2400" b="1">
                <a:solidFill>
                  <a:srgbClr val="000514"/>
                </a:solidFill>
                <a:latin typeface="Verdana" panose="020B0604030504040204" pitchFamily="34" charset="0"/>
                <a:ea typeface="Verdana" panose="020B0604030504040204" pitchFamily="34" charset="0"/>
                <a:cs typeface="Verdana" panose="020B0604030504040204" pitchFamily="34" charset="0"/>
              </a:rPr>
              <a:t> :</a:t>
            </a:r>
            <a:r>
              <a:rPr lang="fr-FR" sz="2400">
                <a:solidFill>
                  <a:srgbClr val="000514"/>
                </a:solidFill>
                <a:latin typeface="Verdana" panose="020B0604030504040204" pitchFamily="34" charset="0"/>
                <a:ea typeface="Verdana" panose="020B0604030504040204" pitchFamily="34" charset="0"/>
                <a:cs typeface="Verdana" panose="020B0604030504040204" pitchFamily="34" charset="0"/>
              </a:rPr>
              <a:t> </a:t>
            </a: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a:t>
            </a:r>
            <a:r>
              <a:rPr lang="fr-FR" sz="2400" i="1" dirty="0">
                <a:solidFill>
                  <a:srgbClr val="000514"/>
                </a:solidFill>
                <a:latin typeface="Verdana" panose="020B0604030504040204" pitchFamily="34" charset="0"/>
                <a:ea typeface="Verdana" panose="020B0604030504040204" pitchFamily="34" charset="0"/>
                <a:cs typeface="Verdana" panose="020B0604030504040204" pitchFamily="34" charset="0"/>
              </a:rPr>
              <a:t>Usine cachée</a:t>
            </a:r>
            <a:r>
              <a:rPr lang="fr-FR" sz="2400" dirty="0">
                <a:solidFill>
                  <a:srgbClr val="000514"/>
                </a:solidFill>
                <a:latin typeface="Verdana" panose="020B0604030504040204" pitchFamily="34" charset="0"/>
                <a:ea typeface="Verdana" panose="020B0604030504040204" pitchFamily="34" charset="0"/>
                <a:cs typeface="Verdana" panose="020B0604030504040204" pitchFamily="34" charset="0"/>
              </a:rPr>
              <a:t> » </a:t>
            </a:r>
          </a:p>
          <a:p>
            <a:pPr marL="1028700" lvl="2" indent="-342900" algn="just">
              <a:lnSpc>
                <a:spcPct val="150000"/>
              </a:lnSpc>
              <a:buClr>
                <a:srgbClr val="FFCC00"/>
              </a:buClr>
              <a:buFont typeface="Arial" panose="020B0604020202020204" pitchFamily="34" charset="0"/>
              <a:buChar char="•"/>
              <a:defRPr/>
            </a:pPr>
            <a:r>
              <a:rPr lang="fr-FR" sz="2400" i="1" dirty="0">
                <a:solidFill>
                  <a:srgbClr val="000514"/>
                </a:solidFill>
                <a:latin typeface="Verdana" panose="020B0604030504040204" pitchFamily="34" charset="0"/>
                <a:ea typeface="Verdana" panose="020B0604030504040204" pitchFamily="34" charset="0"/>
                <a:cs typeface="Verdana" panose="020B0604030504040204" pitchFamily="34" charset="0"/>
              </a:rPr>
              <a:t>Reprises d’analyses de laboratoires</a:t>
            </a:r>
          </a:p>
          <a:p>
            <a:pPr marL="1028700" lvl="2" indent="-342900" algn="just">
              <a:lnSpc>
                <a:spcPct val="150000"/>
              </a:lnSpc>
              <a:buClr>
                <a:srgbClr val="FFCC00"/>
              </a:buClr>
              <a:buFont typeface="Arial" panose="020B0604020202020204" pitchFamily="34" charset="0"/>
              <a:buChar char="•"/>
              <a:defRPr/>
            </a:pPr>
            <a:r>
              <a:rPr lang="fr-FR" sz="2400" i="1" dirty="0">
                <a:solidFill>
                  <a:srgbClr val="000514"/>
                </a:solidFill>
                <a:latin typeface="Verdana" panose="020B0604030504040204" pitchFamily="34" charset="0"/>
                <a:ea typeface="Verdana" panose="020B0604030504040204" pitchFamily="34" charset="0"/>
                <a:cs typeface="Verdana" panose="020B0604030504040204" pitchFamily="34" charset="0"/>
              </a:rPr>
              <a:t>Médicaments périmés</a:t>
            </a:r>
          </a:p>
          <a:p>
            <a:pPr marL="1028700" lvl="2" indent="-342900" algn="just">
              <a:lnSpc>
                <a:spcPct val="150000"/>
              </a:lnSpc>
              <a:buClr>
                <a:srgbClr val="FFCC00"/>
              </a:buClr>
              <a:buFont typeface="Arial" panose="020B0604020202020204" pitchFamily="34" charset="0"/>
              <a:buChar char="•"/>
              <a:defRPr/>
            </a:pPr>
            <a:r>
              <a:rPr lang="fr-FR" sz="2400" i="1" dirty="0">
                <a:solidFill>
                  <a:srgbClr val="000514"/>
                </a:solidFill>
                <a:latin typeface="Verdana" panose="020B0604030504040204" pitchFamily="34" charset="0"/>
                <a:ea typeface="Verdana" panose="020B0604030504040204" pitchFamily="34" charset="0"/>
                <a:cs typeface="Verdana" panose="020B0604030504040204" pitchFamily="34" charset="0"/>
              </a:rPr>
              <a:t>Perte de matériels</a:t>
            </a:r>
          </a:p>
          <a:p>
            <a:pPr marL="1028700" lvl="2" indent="-342900" algn="just">
              <a:lnSpc>
                <a:spcPct val="150000"/>
              </a:lnSpc>
              <a:buClr>
                <a:srgbClr val="FFCC00"/>
              </a:buClr>
              <a:buFont typeface="Arial" panose="020B0604020202020204" pitchFamily="34" charset="0"/>
              <a:buChar char="•"/>
              <a:defRPr/>
            </a:pPr>
            <a:r>
              <a:rPr lang="fr-FR" sz="2400" i="1" dirty="0">
                <a:solidFill>
                  <a:srgbClr val="000514"/>
                </a:solidFill>
                <a:latin typeface="Verdana" panose="020B0604030504040204" pitchFamily="34" charset="0"/>
                <a:ea typeface="Verdana" panose="020B0604030504040204" pitchFamily="34" charset="0"/>
                <a:cs typeface="Verdana" panose="020B0604030504040204" pitchFamily="34" charset="0"/>
              </a:rPr>
              <a:t>Traitement des infections nosocomiales</a:t>
            </a:r>
          </a:p>
          <a:p>
            <a:pPr marL="1028700" lvl="2" indent="-342900" algn="just">
              <a:lnSpc>
                <a:spcPct val="150000"/>
              </a:lnSpc>
              <a:buClr>
                <a:srgbClr val="FFCC00"/>
              </a:buClr>
              <a:buFont typeface="Arial" panose="020B0604020202020204" pitchFamily="34" charset="0"/>
              <a:buChar char="•"/>
              <a:defRPr/>
            </a:pPr>
            <a:r>
              <a:rPr lang="fr-FR" sz="2400" i="1" dirty="0">
                <a:solidFill>
                  <a:srgbClr val="000514"/>
                </a:solidFill>
                <a:latin typeface="Verdana" panose="020B0604030504040204" pitchFamily="34" charset="0"/>
                <a:ea typeface="Verdana" panose="020B0604030504040204" pitchFamily="34" charset="0"/>
                <a:cs typeface="Verdana" panose="020B0604030504040204" pitchFamily="34" charset="0"/>
              </a:rPr>
              <a:t>Coûts des procédures judiciaires</a:t>
            </a:r>
          </a:p>
          <a:p>
            <a:pPr algn="just">
              <a:buClr>
                <a:srgbClr val="FFCC00"/>
              </a:buClr>
              <a:defRPr/>
            </a:pPr>
            <a:endParaRPr lang="fr-FR" sz="1500" dirty="0">
              <a:solidFill>
                <a:srgbClr val="000514"/>
              </a:solidFill>
              <a:latin typeface="Verdana" panose="020B0604030504040204" pitchFamily="34" charset="0"/>
              <a:ea typeface="Verdana" panose="020B0604030504040204" pitchFamily="34" charset="0"/>
              <a:cs typeface="Verdana" panose="020B0604030504040204" pitchFamily="34" charset="0"/>
            </a:endParaRPr>
          </a:p>
        </p:txBody>
      </p:sp>
      <p:sp>
        <p:nvSpPr>
          <p:cNvPr id="93187" name="Rectangle 3"/>
          <p:cNvSpPr>
            <a:spLocks noChangeArrowheads="1"/>
          </p:cNvSpPr>
          <p:nvPr/>
        </p:nvSpPr>
        <p:spPr bwMode="auto">
          <a:xfrm>
            <a:off x="1240631" y="2834879"/>
            <a:ext cx="6744891" cy="1703784"/>
          </a:xfrm>
          <a:prstGeom prst="rect">
            <a:avLst/>
          </a:prstGeom>
          <a:noFill/>
          <a:ln w="9525">
            <a:noFill/>
            <a:miter lim="800000"/>
            <a:headEnd/>
            <a:tailEnd/>
          </a:ln>
          <a:effectLst/>
        </p:spPr>
        <p:txBody>
          <a:bodyPr lIns="69056" tIns="34529" rIns="69056" bIns="34529"/>
          <a:lstStyle/>
          <a:p>
            <a:pPr marL="257175" indent="-257175" algn="just">
              <a:lnSpc>
                <a:spcPct val="0"/>
              </a:lnSpc>
              <a:spcBef>
                <a:spcPct val="20000"/>
              </a:spcBef>
              <a:buClr>
                <a:srgbClr val="FFCC00"/>
              </a:buClr>
              <a:defRPr/>
            </a:pPr>
            <a:endParaRPr lang="fr-FR" b="1" i="1" dirty="0">
              <a:solidFill>
                <a:srgbClr val="E5E5FF">
                  <a:lumMod val="25000"/>
                </a:srgbClr>
              </a:solidFill>
              <a:effectLst>
                <a:outerShdw blurRad="38100" dist="38100" dir="2700000" algn="tl">
                  <a:srgbClr val="000000"/>
                </a:outerShdw>
              </a:effectLst>
              <a:latin typeface="Comic Sans MS" pitchFamily="66" charset="0"/>
              <a:cs typeface="Arial" panose="020B0604020202020204" pitchFamily="34" charset="0"/>
            </a:endParaRPr>
          </a:p>
        </p:txBody>
      </p:sp>
      <p:sp>
        <p:nvSpPr>
          <p:cNvPr id="93188" name="Rectangle 4"/>
          <p:cNvSpPr>
            <a:spLocks noChangeArrowheads="1"/>
          </p:cNvSpPr>
          <p:nvPr/>
        </p:nvSpPr>
        <p:spPr bwMode="auto">
          <a:xfrm>
            <a:off x="1219200" y="4538663"/>
            <a:ext cx="6697266" cy="1266825"/>
          </a:xfrm>
          <a:prstGeom prst="rect">
            <a:avLst/>
          </a:prstGeom>
          <a:noFill/>
          <a:ln w="9525">
            <a:noFill/>
            <a:miter lim="800000"/>
            <a:headEnd/>
            <a:tailEnd/>
          </a:ln>
          <a:effectLst/>
        </p:spPr>
        <p:txBody>
          <a:bodyPr lIns="69056" tIns="34529" rIns="69056" bIns="34529"/>
          <a:lstStyle/>
          <a:p>
            <a:pPr marL="257175" indent="-257175" algn="just">
              <a:lnSpc>
                <a:spcPct val="0"/>
              </a:lnSpc>
              <a:spcBef>
                <a:spcPct val="20000"/>
              </a:spcBef>
              <a:buClr>
                <a:srgbClr val="FFCC00"/>
              </a:buClr>
              <a:defRPr/>
            </a:pPr>
            <a:endParaRPr lang="fr-FR" b="1" i="1" dirty="0">
              <a:solidFill>
                <a:srgbClr val="E5E5FF">
                  <a:lumMod val="25000"/>
                </a:srgbClr>
              </a:solidFill>
              <a:effectLst>
                <a:outerShdw blurRad="38100" dist="38100" dir="2700000" algn="tl">
                  <a:srgbClr val="000000"/>
                </a:outerShdw>
              </a:effectLst>
              <a:latin typeface="Comic Sans MS" pitchFamily="66" charset="0"/>
              <a:cs typeface="Arial" panose="020B0604020202020204" pitchFamily="34" charset="0"/>
            </a:endParaRPr>
          </a:p>
        </p:txBody>
      </p:sp>
      <p:cxnSp>
        <p:nvCxnSpPr>
          <p:cNvPr id="3" name="Connecteur droit avec flèche 2"/>
          <p:cNvCxnSpPr/>
          <p:nvPr/>
        </p:nvCxnSpPr>
        <p:spPr>
          <a:xfrm>
            <a:off x="393469" y="2265867"/>
            <a:ext cx="323850"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2434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1|7.6|1.8"/>
</p:tagLst>
</file>

<file path=ppt/tags/tag2.xml><?xml version="1.0" encoding="utf-8"?>
<p:tagLst xmlns:a="http://schemas.openxmlformats.org/drawingml/2006/main" xmlns:r="http://schemas.openxmlformats.org/officeDocument/2006/relationships" xmlns:p="http://schemas.openxmlformats.org/presentationml/2006/main">
  <p:tag name="TIMING" val="|0.1|7.6|1.8"/>
</p:tagLst>
</file>

<file path=ppt/tags/tag3.xml><?xml version="1.0" encoding="utf-8"?>
<p:tagLst xmlns:a="http://schemas.openxmlformats.org/drawingml/2006/main" xmlns:r="http://schemas.openxmlformats.org/officeDocument/2006/relationships" xmlns:p="http://schemas.openxmlformats.org/presentationml/2006/main">
  <p:tag name="TIMING" val="|0.1|7.6|1.8"/>
</p:tagLst>
</file>

<file path=ppt/tags/tag4.xml><?xml version="1.0" encoding="utf-8"?>
<p:tagLst xmlns:a="http://schemas.openxmlformats.org/drawingml/2006/main" xmlns:r="http://schemas.openxmlformats.org/officeDocument/2006/relationships" xmlns:p="http://schemas.openxmlformats.org/presentationml/2006/main">
  <p:tag name="TIMING" val="|0.1|7.6|1.8"/>
</p:tagLst>
</file>

<file path=ppt/tags/tag5.xml><?xml version="1.0" encoding="utf-8"?>
<p:tagLst xmlns:a="http://schemas.openxmlformats.org/drawingml/2006/main" xmlns:r="http://schemas.openxmlformats.org/officeDocument/2006/relationships" xmlns:p="http://schemas.openxmlformats.org/presentationml/2006/main">
  <p:tag name="TIMING" val="|0.1|7.6|1.8"/>
</p:tagLst>
</file>

<file path=ppt/tags/tag6.xml><?xml version="1.0" encoding="utf-8"?>
<p:tagLst xmlns:a="http://schemas.openxmlformats.org/drawingml/2006/main" xmlns:r="http://schemas.openxmlformats.org/officeDocument/2006/relationships" xmlns:p="http://schemas.openxmlformats.org/presentationml/2006/main">
  <p:tag name="TIMING" val="|0.1|7.6|1.8"/>
</p:tagLst>
</file>

<file path=ppt/theme/theme1.xml><?xml version="1.0" encoding="utf-8"?>
<a:theme xmlns:a="http://schemas.openxmlformats.org/drawingml/2006/main" name="Thème1">
  <a:themeElements>
    <a:clrScheme name="Ruisseau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Ruisseau">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uisseau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Ruisseau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Ruisseau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Ruisseau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Ruisseau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Ruisseau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Ruisseau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Ruisseau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Ruisseau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hème1">
  <a:themeElements>
    <a:clrScheme name="Ruisseau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Ruisseau">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uisseau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Ruisseau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Ruisseau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Ruisseau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Ruisseau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Ruisseau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Ruisseau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Ruisseau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Ruisseau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2111</TotalTime>
  <Words>3207</Words>
  <Application>Microsoft Office PowerPoint</Application>
  <PresentationFormat>Affichage à l'écran (4:3)</PresentationFormat>
  <Paragraphs>462</Paragraphs>
  <Slides>57</Slides>
  <Notes>29</Notes>
  <HiddenSlides>0</HiddenSlides>
  <MMClips>0</MMClips>
  <ScaleCrop>false</ScaleCrop>
  <HeadingPairs>
    <vt:vector size="8" baseType="variant">
      <vt:variant>
        <vt:lpstr>Polices utilisées</vt:lpstr>
      </vt:variant>
      <vt:variant>
        <vt:i4>6</vt:i4>
      </vt:variant>
      <vt:variant>
        <vt:lpstr>Thème</vt:lpstr>
      </vt:variant>
      <vt:variant>
        <vt:i4>2</vt:i4>
      </vt:variant>
      <vt:variant>
        <vt:lpstr>Serveurs OLE incorporés</vt:lpstr>
      </vt:variant>
      <vt:variant>
        <vt:i4>1</vt:i4>
      </vt:variant>
      <vt:variant>
        <vt:lpstr>Titres des diapositives</vt:lpstr>
      </vt:variant>
      <vt:variant>
        <vt:i4>57</vt:i4>
      </vt:variant>
    </vt:vector>
  </HeadingPairs>
  <TitlesOfParts>
    <vt:vector size="66" baseType="lpstr">
      <vt:lpstr>Arial</vt:lpstr>
      <vt:lpstr>Calibri</vt:lpstr>
      <vt:lpstr>Comic Sans MS</vt:lpstr>
      <vt:lpstr>Garamond</vt:lpstr>
      <vt:lpstr>Verdana</vt:lpstr>
      <vt:lpstr>Wingdings</vt:lpstr>
      <vt:lpstr>Thème1</vt:lpstr>
      <vt:lpstr>1_Thème1</vt:lpstr>
      <vt:lpstr>Photo Editor Photo</vt:lpstr>
      <vt:lpstr> MANAGEMENT DE LA QUALITE EN SANTE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GENESE DE LA QUALITE</vt:lpstr>
      <vt:lpstr>GENESE DE LA QUALITE</vt:lpstr>
      <vt:lpstr>GENESE DE LA QUALITE</vt:lpstr>
      <vt:lpstr>GENESE DE LA QUALITE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Réglementation de la qualité en CI</vt:lpstr>
      <vt:lpstr>Réglementation de la qualité en CI</vt:lpstr>
      <vt:lpstr>Réglementation de la qualité en Santé en CI</vt:lpstr>
      <vt:lpstr>Présentation PowerPoint</vt:lpstr>
      <vt:lpstr> PRIX IVOIRIEN DE LA QUALITE (PIQ)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Dr SKJG</dc:creator>
  <cp:lastModifiedBy>SACKOU épouse KOUAKOU JULIE GHISLAINE</cp:lastModifiedBy>
  <cp:revision>46</cp:revision>
  <dcterms:created xsi:type="dcterms:W3CDTF">2017-03-29T12:24:02Z</dcterms:created>
  <dcterms:modified xsi:type="dcterms:W3CDTF">2023-02-05T22:04:59Z</dcterms:modified>
</cp:coreProperties>
</file>