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7" r:id="rId2"/>
    <p:sldId id="258" r:id="rId3"/>
    <p:sldId id="259" r:id="rId4"/>
    <p:sldId id="260" r:id="rId5"/>
    <p:sldId id="261" r:id="rId6"/>
    <p:sldId id="349" r:id="rId7"/>
    <p:sldId id="262" r:id="rId8"/>
    <p:sldId id="263"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342" r:id="rId26"/>
    <p:sldId id="343" r:id="rId27"/>
    <p:sldId id="344" r:id="rId28"/>
    <p:sldId id="345" r:id="rId29"/>
    <p:sldId id="346" r:id="rId30"/>
    <p:sldId id="347" r:id="rId31"/>
    <p:sldId id="348" r:id="rId32"/>
    <p:sldId id="282" r:id="rId33"/>
    <p:sldId id="283" r:id="rId34"/>
    <p:sldId id="284" r:id="rId35"/>
    <p:sldId id="340" r:id="rId36"/>
    <p:sldId id="341" r:id="rId37"/>
    <p:sldId id="285" r:id="rId38"/>
    <p:sldId id="286" r:id="rId39"/>
    <p:sldId id="287" r:id="rId40"/>
    <p:sldId id="288" r:id="rId41"/>
    <p:sldId id="289" r:id="rId42"/>
    <p:sldId id="350" r:id="rId43"/>
    <p:sldId id="358" r:id="rId44"/>
    <p:sldId id="352" r:id="rId45"/>
    <p:sldId id="351" r:id="rId46"/>
    <p:sldId id="362" r:id="rId47"/>
    <p:sldId id="357" r:id="rId48"/>
    <p:sldId id="353" r:id="rId49"/>
    <p:sldId id="354" r:id="rId50"/>
    <p:sldId id="355" r:id="rId51"/>
    <p:sldId id="356" r:id="rId52"/>
    <p:sldId id="359" r:id="rId53"/>
    <p:sldId id="360" r:id="rId54"/>
    <p:sldId id="361" r:id="rId55"/>
    <p:sldId id="364" r:id="rId56"/>
    <p:sldId id="365" r:id="rId57"/>
    <p:sldId id="366" r:id="rId58"/>
    <p:sldId id="367" r:id="rId59"/>
    <p:sldId id="368" r:id="rId60"/>
    <p:sldId id="369" r:id="rId61"/>
    <p:sldId id="363" r:id="rId6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68" d="100"/>
          <a:sy n="68" d="100"/>
        </p:scale>
        <p:origin x="14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F4D5E9-1AEC-40DA-BDB8-75B739CECBAF}" type="datetimeFigureOut">
              <a:rPr lang="fr-FR" smtClean="0"/>
              <a:t>03/02/2023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DB72B9-B3C7-4992-AE17-6640F9F20430}" type="slidenum">
              <a:rPr lang="fr-FR" smtClean="0"/>
              <a:t>‹N°›</a:t>
            </a:fld>
            <a:endParaRPr lang="fr-FR"/>
          </a:p>
        </p:txBody>
      </p:sp>
    </p:spTree>
    <p:extLst>
      <p:ext uri="{BB962C8B-B14F-4D97-AF65-F5344CB8AC3E}">
        <p14:creationId xmlns:p14="http://schemas.microsoft.com/office/powerpoint/2010/main" val="3239639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C0477D6-9437-4CB1-9366-752640AB2B9D}" type="slidenum">
              <a:rPr lang="fr-FR" altLang="fr-FR" sz="1300" smtClean="0"/>
              <a:pPr>
                <a:spcBef>
                  <a:spcPct val="0"/>
                </a:spcBef>
              </a:pPr>
              <a:t>35</a:t>
            </a:fld>
            <a:endParaRPr lang="fr-FR" altLang="fr-FR" sz="1300"/>
          </a:p>
        </p:txBody>
      </p:sp>
      <p:sp>
        <p:nvSpPr>
          <p:cNvPr id="95235" name="Rectangle 2"/>
          <p:cNvSpPr>
            <a:spLocks noGrp="1" noRot="1" noChangeAspect="1" noChangeArrowheads="1" noTextEdit="1"/>
          </p:cNvSpPr>
          <p:nvPr>
            <p:ph type="sldImg"/>
          </p:nvPr>
        </p:nvSpPr>
        <p:spPr bwMode="auto">
          <a:xfrm>
            <a:off x="1581150" y="1212850"/>
            <a:ext cx="3932238" cy="2949575"/>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p:cNvSpPr>
            <a:spLocks noGrp="1" noChangeArrowheads="1"/>
          </p:cNvSpPr>
          <p:nvPr>
            <p:ph type="body" idx="1"/>
          </p:nvPr>
        </p:nvSpPr>
        <p:spPr bwMode="auto">
          <a:xfrm>
            <a:off x="944563" y="4862513"/>
            <a:ext cx="5203825" cy="4603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3401" tIns="57457" rIns="113401" bIns="57457"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528528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47EA934-A224-4232-A5FD-6A8446FCE8A8}" type="slidenum">
              <a:rPr lang="fr-FR" altLang="fr-FR" sz="1300" smtClean="0">
                <a:solidFill>
                  <a:prstClr val="black"/>
                </a:solidFill>
              </a:rPr>
              <a:pPr>
                <a:spcBef>
                  <a:spcPct val="0"/>
                </a:spcBef>
              </a:pPr>
              <a:t>41</a:t>
            </a:fld>
            <a:endParaRPr lang="fr-FR" altLang="fr-FR" sz="1300">
              <a:solidFill>
                <a:prstClr val="black"/>
              </a:solidFill>
            </a:endParaRPr>
          </a:p>
        </p:txBody>
      </p:sp>
      <p:sp>
        <p:nvSpPr>
          <p:cNvPr id="183299"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b="1"/>
          </a:p>
          <a:p>
            <a:pPr eaLnBrk="1" hangingPunct="1"/>
            <a:r>
              <a:rPr lang="fr-FR" altLang="fr-FR"/>
              <a:t>Le PDCA en tant que dysfonctionnement ou amélioration</a:t>
            </a:r>
          </a:p>
          <a:p>
            <a:pPr eaLnBrk="1" hangingPunct="1"/>
            <a:r>
              <a:rPr lang="fr-FR" altLang="fr-FR"/>
              <a:t>La méthode 8D. </a:t>
            </a:r>
          </a:p>
          <a:p>
            <a:pPr eaLnBrk="1" hangingPunct="1"/>
            <a:r>
              <a:rPr lang="fr-FR" altLang="fr-FR"/>
              <a:t>Présentation de résultats obtenus. Montrer la base REX.</a:t>
            </a:r>
          </a:p>
          <a:p>
            <a:pPr eaLnBrk="1" hangingPunct="1"/>
            <a:endParaRPr lang="fr-FR" altLang="fr-FR"/>
          </a:p>
          <a:p>
            <a:pPr eaLnBrk="1" hangingPunct="1"/>
            <a:r>
              <a:rPr lang="fr-FR" altLang="fr-FR"/>
              <a:t>L'animateur insiste sur la nécessité de mesurer (cartes de relevés et diagramme Pareto) puis de travailler sur les causes (diagramme Ishikawa) avant de rechercher les solutions.</a:t>
            </a:r>
          </a:p>
          <a:p>
            <a:pPr eaLnBrk="1" hangingPunct="1"/>
            <a:endParaRPr lang="fr-FR" altLang="fr-FR"/>
          </a:p>
        </p:txBody>
      </p:sp>
    </p:spTree>
    <p:extLst>
      <p:ext uri="{BB962C8B-B14F-4D97-AF65-F5344CB8AC3E}">
        <p14:creationId xmlns:p14="http://schemas.microsoft.com/office/powerpoint/2010/main" val="3505277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BDB72B9-B3C7-4992-AE17-6640F9F20430}" type="slidenum">
              <a:rPr lang="fr-FR" smtClean="0"/>
              <a:t>55</a:t>
            </a:fld>
            <a:endParaRPr lang="fr-FR"/>
          </a:p>
        </p:txBody>
      </p:sp>
    </p:spTree>
    <p:extLst>
      <p:ext uri="{BB962C8B-B14F-4D97-AF65-F5344CB8AC3E}">
        <p14:creationId xmlns:p14="http://schemas.microsoft.com/office/powerpoint/2010/main" val="2355384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BDB72B9-B3C7-4992-AE17-6640F9F20430}" type="slidenum">
              <a:rPr lang="fr-FR" smtClean="0"/>
              <a:t>56</a:t>
            </a:fld>
            <a:endParaRPr lang="fr-FR"/>
          </a:p>
        </p:txBody>
      </p:sp>
    </p:spTree>
    <p:extLst>
      <p:ext uri="{BB962C8B-B14F-4D97-AF65-F5344CB8AC3E}">
        <p14:creationId xmlns:p14="http://schemas.microsoft.com/office/powerpoint/2010/main" val="3755015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BDB72B9-B3C7-4992-AE17-6640F9F20430}" type="slidenum">
              <a:rPr lang="fr-FR" smtClean="0"/>
              <a:t>57</a:t>
            </a:fld>
            <a:endParaRPr lang="fr-FR"/>
          </a:p>
        </p:txBody>
      </p:sp>
    </p:spTree>
    <p:extLst>
      <p:ext uri="{BB962C8B-B14F-4D97-AF65-F5344CB8AC3E}">
        <p14:creationId xmlns:p14="http://schemas.microsoft.com/office/powerpoint/2010/main" val="4189842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BDB72B9-B3C7-4992-AE17-6640F9F20430}" type="slidenum">
              <a:rPr lang="fr-FR" smtClean="0"/>
              <a:t>58</a:t>
            </a:fld>
            <a:endParaRPr lang="fr-FR"/>
          </a:p>
        </p:txBody>
      </p:sp>
    </p:spTree>
    <p:extLst>
      <p:ext uri="{BB962C8B-B14F-4D97-AF65-F5344CB8AC3E}">
        <p14:creationId xmlns:p14="http://schemas.microsoft.com/office/powerpoint/2010/main" val="3438231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BDB72B9-B3C7-4992-AE17-6640F9F20430}" type="slidenum">
              <a:rPr lang="fr-FR" smtClean="0"/>
              <a:t>59</a:t>
            </a:fld>
            <a:endParaRPr lang="fr-FR"/>
          </a:p>
        </p:txBody>
      </p:sp>
    </p:spTree>
    <p:extLst>
      <p:ext uri="{BB962C8B-B14F-4D97-AF65-F5344CB8AC3E}">
        <p14:creationId xmlns:p14="http://schemas.microsoft.com/office/powerpoint/2010/main" val="3465442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BDB72B9-B3C7-4992-AE17-6640F9F20430}" type="slidenum">
              <a:rPr lang="fr-FR" smtClean="0"/>
              <a:t>60</a:t>
            </a:fld>
            <a:endParaRPr lang="fr-FR"/>
          </a:p>
        </p:txBody>
      </p:sp>
    </p:spTree>
    <p:extLst>
      <p:ext uri="{BB962C8B-B14F-4D97-AF65-F5344CB8AC3E}">
        <p14:creationId xmlns:p14="http://schemas.microsoft.com/office/powerpoint/2010/main" val="821440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2"/>
          <p:cNvGrpSpPr>
            <a:grpSpLocks/>
          </p:cNvGrpSpPr>
          <p:nvPr/>
        </p:nvGrpSpPr>
        <p:grpSpPr bwMode="auto">
          <a:xfrm>
            <a:off x="2" y="4"/>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fr-FR" sz="1800">
                  <a:solidFill>
                    <a:srgbClr val="FFFFFF"/>
                  </a:solidFill>
                  <a:cs typeface="Arial" panose="020B0604020202020204" pitchFamily="34"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fr-FR" sz="1800">
                  <a:solidFill>
                    <a:srgbClr val="FFFFFF"/>
                  </a:solidFill>
                  <a:cs typeface="Arial" panose="020B0604020202020204" pitchFamily="34"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800">
                  <a:solidFill>
                    <a:srgbClr val="FFFFFF"/>
                  </a:solidFill>
                  <a:latin typeface="Arial" panose="020B0604020202020204" pitchFamily="34" charset="0"/>
                  <a:cs typeface="Arial" panose="020B0604020202020204" pitchFamily="34" charset="0"/>
                </a:endParaRPr>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800">
                <a:solidFill>
                  <a:srgbClr val="FFFFFF"/>
                </a:solidFill>
                <a:latin typeface="Arial" panose="020B0604020202020204" pitchFamily="34" charset="0"/>
                <a:cs typeface="Arial" panose="020B0604020202020204" pitchFamily="34" charset="0"/>
              </a:endParaRPr>
            </a:p>
          </p:txBody>
        </p:sp>
      </p:grpSp>
      <p:sp>
        <p:nvSpPr>
          <p:cNvPr id="77835" name="Rectangle 11"/>
          <p:cNvSpPr>
            <a:spLocks noGrp="1" noChangeArrowheads="1"/>
          </p:cNvSpPr>
          <p:nvPr>
            <p:ph type="ctrTitle" sz="quarter"/>
          </p:nvPr>
        </p:nvSpPr>
        <p:spPr>
          <a:xfrm>
            <a:off x="685800" y="1736729"/>
            <a:ext cx="7772400" cy="1920875"/>
          </a:xfrm>
        </p:spPr>
        <p:txBody>
          <a:bodyPr/>
          <a:lstStyle>
            <a:lvl1pPr>
              <a:defRPr sz="6000"/>
            </a:lvl1pPr>
          </a:lstStyle>
          <a:p>
            <a:pPr lvl="0"/>
            <a:r>
              <a:rPr lang="fr-FR" noProof="0"/>
              <a:t>Modifiez le style du titre</a:t>
            </a:r>
          </a:p>
        </p:txBody>
      </p:sp>
      <p:sp>
        <p:nvSpPr>
          <p:cNvPr id="7783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fr-FR" noProof="0"/>
              <a:t>Modifiez le style des sous-titres du masque</a:t>
            </a:r>
          </a:p>
        </p:txBody>
      </p:sp>
      <p:sp>
        <p:nvSpPr>
          <p:cNvPr id="13" name="Rectangle 13"/>
          <p:cNvSpPr>
            <a:spLocks noGrp="1" noChangeArrowheads="1"/>
          </p:cNvSpPr>
          <p:nvPr>
            <p:ph type="dt" sz="quarter" idx="10"/>
          </p:nvPr>
        </p:nvSpPr>
        <p:spPr>
          <a:xfrm>
            <a:off x="457200" y="6248400"/>
            <a:ext cx="2133600" cy="476250"/>
          </a:xfrm>
        </p:spPr>
        <p:txBody>
          <a:bodyPr/>
          <a:lstStyle>
            <a:lvl1pPr fontAlgn="auto">
              <a:spcBef>
                <a:spcPts val="0"/>
              </a:spcBef>
              <a:spcAft>
                <a:spcPts val="0"/>
              </a:spcAft>
              <a:defRPr>
                <a:solidFill>
                  <a:schemeClr val="tx1"/>
                </a:solidFill>
              </a:defRPr>
            </a:lvl1pPr>
          </a:lstStyle>
          <a:p>
            <a:pPr>
              <a:defRPr/>
            </a:pPr>
            <a:fld id="{03CA85C6-F486-4FAC-9E46-E3B4A58E7012}" type="datetime1">
              <a:rPr lang="fr-FR">
                <a:solidFill>
                  <a:srgbClr val="FFFFFF"/>
                </a:solidFill>
              </a:rPr>
              <a:pPr>
                <a:defRPr/>
              </a:pPr>
              <a:t>03/02/2023</a:t>
            </a:fld>
            <a:endParaRPr lang="fr-FR">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
        <p:nvSpPr>
          <p:cNvPr id="15" name="Rectangle 15"/>
          <p:cNvSpPr>
            <a:spLocks noGrp="1" noChangeArrowheads="1"/>
          </p:cNvSpPr>
          <p:nvPr>
            <p:ph type="sldNum" sz="quarter" idx="12"/>
          </p:nvPr>
        </p:nvSpPr>
        <p:spPr>
          <a:xfrm>
            <a:off x="6553200" y="6254750"/>
            <a:ext cx="2133600" cy="476250"/>
          </a:xfrm>
        </p:spPr>
        <p:txBody>
          <a:bodyPr/>
          <a:lstStyle>
            <a:lvl1pPr>
              <a:defRPr>
                <a:solidFill>
                  <a:schemeClr val="tx1"/>
                </a:solidFill>
              </a:defRPr>
            </a:lvl1pPr>
          </a:lstStyle>
          <a:p>
            <a:pPr>
              <a:defRPr/>
            </a:pPr>
            <a:fld id="{03298D49-CDB9-4E32-BCC2-7D4207E61019}"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1478637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EA9E3700-E738-4822-802F-7CEC9ACD74EE}" type="datetime1">
              <a:rPr lang="fr-FR">
                <a:solidFill>
                  <a:srgbClr val="FFFFFF"/>
                </a:solidFill>
              </a:rPr>
              <a:pPr>
                <a:defRPr/>
              </a:pPr>
              <a:t>03/02/2023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558ECB2E-E97C-4548-920E-0BD89C655C37}"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2094381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4"/>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fr-FR"/>
              <a:t>Modifiez les styles du texte du masque</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03836728-58B8-4B2B-98B2-3C95AE65155A}" type="datetime1">
              <a:rPr lang="fr-FR">
                <a:solidFill>
                  <a:srgbClr val="FFFFFF"/>
                </a:solidFill>
              </a:rPr>
              <a:pPr>
                <a:defRPr/>
              </a:pPr>
              <a:t>03/02/2023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4EA89F38-577F-44A3-980F-B143F5F99793}"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2552189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925BBA26-6655-4F22-B341-8006151F5E4D}" type="datetime1">
              <a:rPr lang="fr-FR">
                <a:solidFill>
                  <a:srgbClr val="FFFFFF"/>
                </a:solidFill>
              </a:rPr>
              <a:pPr>
                <a:defRPr/>
              </a:pPr>
              <a:t>03/02/2023</a:t>
            </a:fld>
            <a:endParaRPr lang="fr-FR">
              <a:solidFill>
                <a:srgbClr val="FFFFFF"/>
              </a:solidFill>
            </a:endParaRPr>
          </a:p>
        </p:txBody>
      </p:sp>
      <p:sp>
        <p:nvSpPr>
          <p:cNvPr id="6" name="Rectangle 3"/>
          <p:cNvSpPr>
            <a:spLocks noGrp="1" noChangeArrowheads="1"/>
          </p:cNvSpPr>
          <p:nvPr>
            <p:ph type="sldNum" sz="quarter" idx="11"/>
          </p:nvPr>
        </p:nvSpPr>
        <p:spPr/>
        <p:txBody>
          <a:bodyPr/>
          <a:lstStyle>
            <a:lvl1pPr>
              <a:defRPr>
                <a:solidFill>
                  <a:schemeClr val="tx1"/>
                </a:solidFill>
              </a:defRPr>
            </a:lvl1pPr>
          </a:lstStyle>
          <a:p>
            <a:pPr>
              <a:defRPr/>
            </a:pPr>
            <a:fld id="{6BDAFB89-CD17-45A6-9AC0-86C82862E20E}" type="slidenum">
              <a:rPr lang="fr-FR" altLang="fr-FR">
                <a:solidFill>
                  <a:srgbClr val="FFFFFF"/>
                </a:solidFill>
              </a:rPr>
              <a:pPr>
                <a:defRPr/>
              </a:pPr>
              <a:t>‹N°›</a:t>
            </a:fld>
            <a:endParaRPr lang="fr-FR" altLang="fr-FR">
              <a:solidFill>
                <a:srgbClr val="FFFFFF"/>
              </a:solidFill>
            </a:endParaRPr>
          </a:p>
        </p:txBody>
      </p:sp>
      <p:sp>
        <p:nvSpPr>
          <p:cNvPr id="7"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4187806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EE5DB3C3-518A-4FA7-91F9-5149D3B5D6A9}" type="datetime1">
              <a:rPr lang="fr-FR">
                <a:solidFill>
                  <a:srgbClr val="FFFFFF"/>
                </a:solidFill>
              </a:rPr>
              <a:pPr>
                <a:defRPr/>
              </a:pPr>
              <a:t>03/02/2023</a:t>
            </a:fld>
            <a:endParaRPr lang="fr-FR">
              <a:solidFill>
                <a:srgbClr val="FFFFFF"/>
              </a:solidFill>
            </a:endParaRPr>
          </a:p>
        </p:txBody>
      </p:sp>
      <p:sp>
        <p:nvSpPr>
          <p:cNvPr id="8" name="Rectangle 3"/>
          <p:cNvSpPr>
            <a:spLocks noGrp="1" noChangeArrowheads="1"/>
          </p:cNvSpPr>
          <p:nvPr>
            <p:ph type="sldNum" sz="quarter" idx="11"/>
          </p:nvPr>
        </p:nvSpPr>
        <p:spPr/>
        <p:txBody>
          <a:bodyPr/>
          <a:lstStyle>
            <a:lvl1pPr>
              <a:defRPr>
                <a:solidFill>
                  <a:schemeClr val="tx1"/>
                </a:solidFill>
              </a:defRPr>
            </a:lvl1pPr>
          </a:lstStyle>
          <a:p>
            <a:pPr>
              <a:defRPr/>
            </a:pPr>
            <a:fld id="{AEB598A4-C759-4324-B8D8-3264807CE2AE}" type="slidenum">
              <a:rPr lang="fr-FR" altLang="fr-FR">
                <a:solidFill>
                  <a:srgbClr val="FFFFFF"/>
                </a:solidFill>
              </a:rPr>
              <a:pPr>
                <a:defRPr/>
              </a:pPr>
              <a:t>‹N°›</a:t>
            </a:fld>
            <a:endParaRPr lang="fr-FR" altLang="fr-FR">
              <a:solidFill>
                <a:srgbClr val="FFFFFF"/>
              </a:solidFill>
            </a:endParaRPr>
          </a:p>
        </p:txBody>
      </p:sp>
      <p:sp>
        <p:nvSpPr>
          <p:cNvPr id="9"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2512812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712E2BAD-D8D8-4369-A617-C65A7521BF1C}" type="datetime1">
              <a:rPr lang="fr-FR">
                <a:solidFill>
                  <a:srgbClr val="FFFFFF"/>
                </a:solidFill>
              </a:rPr>
              <a:pPr>
                <a:defRPr/>
              </a:pPr>
              <a:t>03/02/2023</a:t>
            </a:fld>
            <a:endParaRPr lang="fr-FR">
              <a:solidFill>
                <a:srgbClr val="FFFFFF"/>
              </a:solidFill>
            </a:endParaRPr>
          </a:p>
        </p:txBody>
      </p:sp>
      <p:sp>
        <p:nvSpPr>
          <p:cNvPr id="4" name="Rectangle 3"/>
          <p:cNvSpPr>
            <a:spLocks noGrp="1" noChangeArrowheads="1"/>
          </p:cNvSpPr>
          <p:nvPr>
            <p:ph type="sldNum" sz="quarter" idx="11"/>
          </p:nvPr>
        </p:nvSpPr>
        <p:spPr/>
        <p:txBody>
          <a:bodyPr/>
          <a:lstStyle>
            <a:lvl1pPr>
              <a:defRPr>
                <a:solidFill>
                  <a:schemeClr val="tx1"/>
                </a:solidFill>
              </a:defRPr>
            </a:lvl1pPr>
          </a:lstStyle>
          <a:p>
            <a:pPr>
              <a:defRPr/>
            </a:pPr>
            <a:fld id="{B7915BEC-5538-4595-A599-0A28165D0EF6}" type="slidenum">
              <a:rPr lang="fr-FR" altLang="fr-FR">
                <a:solidFill>
                  <a:srgbClr val="FFFFFF"/>
                </a:solidFill>
              </a:rPr>
              <a:pPr>
                <a:defRPr/>
              </a:pPr>
              <a:t>‹N°›</a:t>
            </a:fld>
            <a:endParaRPr lang="fr-FR" altLang="fr-FR">
              <a:solidFill>
                <a:srgbClr val="FFFFFF"/>
              </a:solidFill>
            </a:endParaRPr>
          </a:p>
        </p:txBody>
      </p:sp>
      <p:sp>
        <p:nvSpPr>
          <p:cNvPr id="5"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1459090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47C8F33D-4C71-4864-BC00-C1F4E6B350E8}" type="datetime1">
              <a:rPr lang="fr-FR">
                <a:solidFill>
                  <a:srgbClr val="FFFFFF"/>
                </a:solidFill>
              </a:rPr>
              <a:pPr>
                <a:defRPr/>
              </a:pPr>
              <a:t>03/02/2023</a:t>
            </a:fld>
            <a:endParaRPr lang="fr-FR">
              <a:solidFill>
                <a:srgbClr val="FFFFFF"/>
              </a:solidFill>
            </a:endParaRPr>
          </a:p>
        </p:txBody>
      </p:sp>
      <p:sp>
        <p:nvSpPr>
          <p:cNvPr id="3" name="Rectangle 3"/>
          <p:cNvSpPr>
            <a:spLocks noGrp="1" noChangeArrowheads="1"/>
          </p:cNvSpPr>
          <p:nvPr>
            <p:ph type="sldNum" sz="quarter" idx="11"/>
          </p:nvPr>
        </p:nvSpPr>
        <p:spPr/>
        <p:txBody>
          <a:bodyPr/>
          <a:lstStyle>
            <a:lvl1pPr>
              <a:defRPr>
                <a:solidFill>
                  <a:schemeClr val="tx1"/>
                </a:solidFill>
              </a:defRPr>
            </a:lvl1pPr>
          </a:lstStyle>
          <a:p>
            <a:pPr>
              <a:defRPr/>
            </a:pPr>
            <a:fld id="{23EB95DF-2E03-4CC7-B360-FD2ECB685737}" type="slidenum">
              <a:rPr lang="fr-FR" altLang="fr-FR">
                <a:solidFill>
                  <a:srgbClr val="FFFFFF"/>
                </a:solidFill>
              </a:rPr>
              <a:pPr>
                <a:defRPr/>
              </a:pPr>
              <a:t>‹N°›</a:t>
            </a:fld>
            <a:endParaRPr lang="fr-FR" altLang="fr-FR">
              <a:solidFill>
                <a:srgbClr val="FFFFFF"/>
              </a:solidFill>
            </a:endParaRPr>
          </a:p>
        </p:txBody>
      </p:sp>
      <p:sp>
        <p:nvSpPr>
          <p:cNvPr id="4"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2971488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2"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1ED3FCA2-1B69-49FC-8024-C3908F9654C7}" type="datetime1">
              <a:rPr lang="fr-FR">
                <a:solidFill>
                  <a:srgbClr val="FFFFFF"/>
                </a:solidFill>
              </a:rPr>
              <a:pPr>
                <a:defRPr/>
              </a:pPr>
              <a:t>03/02/2023</a:t>
            </a:fld>
            <a:endParaRPr lang="fr-FR">
              <a:solidFill>
                <a:srgbClr val="FFFFFF"/>
              </a:solidFill>
            </a:endParaRPr>
          </a:p>
        </p:txBody>
      </p:sp>
      <p:sp>
        <p:nvSpPr>
          <p:cNvPr id="6" name="Rectangle 3"/>
          <p:cNvSpPr>
            <a:spLocks noGrp="1" noChangeArrowheads="1"/>
          </p:cNvSpPr>
          <p:nvPr>
            <p:ph type="sldNum" sz="quarter" idx="11"/>
          </p:nvPr>
        </p:nvSpPr>
        <p:spPr/>
        <p:txBody>
          <a:bodyPr/>
          <a:lstStyle>
            <a:lvl1pPr>
              <a:defRPr>
                <a:solidFill>
                  <a:schemeClr val="tx1"/>
                </a:solidFill>
              </a:defRPr>
            </a:lvl1pPr>
          </a:lstStyle>
          <a:p>
            <a:pPr>
              <a:defRPr/>
            </a:pPr>
            <a:fld id="{9CB4804C-9B23-44A3-AEB7-907DED26C969}" type="slidenum">
              <a:rPr lang="fr-FR" altLang="fr-FR">
                <a:solidFill>
                  <a:srgbClr val="FFFFFF"/>
                </a:solidFill>
              </a:rPr>
              <a:pPr>
                <a:defRPr/>
              </a:pPr>
              <a:t>‹N°›</a:t>
            </a:fld>
            <a:endParaRPr lang="fr-FR" altLang="fr-FR">
              <a:solidFill>
                <a:srgbClr val="FFFFFF"/>
              </a:solidFill>
            </a:endParaRPr>
          </a:p>
        </p:txBody>
      </p:sp>
      <p:sp>
        <p:nvSpPr>
          <p:cNvPr id="7"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1446552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r-FR" noProof="0"/>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DFB15064-7F58-435E-8580-4B853D0F0CCA}" type="datetime1">
              <a:rPr lang="fr-FR">
                <a:solidFill>
                  <a:srgbClr val="FFFFFF"/>
                </a:solidFill>
              </a:rPr>
              <a:pPr>
                <a:defRPr/>
              </a:pPr>
              <a:t>03/02/2023</a:t>
            </a:fld>
            <a:endParaRPr lang="fr-FR">
              <a:solidFill>
                <a:srgbClr val="FFFFFF"/>
              </a:solidFill>
            </a:endParaRPr>
          </a:p>
        </p:txBody>
      </p:sp>
      <p:sp>
        <p:nvSpPr>
          <p:cNvPr id="6" name="Rectangle 3"/>
          <p:cNvSpPr>
            <a:spLocks noGrp="1" noChangeArrowheads="1"/>
          </p:cNvSpPr>
          <p:nvPr>
            <p:ph type="sldNum" sz="quarter" idx="11"/>
          </p:nvPr>
        </p:nvSpPr>
        <p:spPr/>
        <p:txBody>
          <a:bodyPr/>
          <a:lstStyle>
            <a:lvl1pPr>
              <a:defRPr>
                <a:solidFill>
                  <a:schemeClr val="tx1"/>
                </a:solidFill>
              </a:defRPr>
            </a:lvl1pPr>
          </a:lstStyle>
          <a:p>
            <a:pPr>
              <a:defRPr/>
            </a:pPr>
            <a:fld id="{1B0D3999-44D9-422F-AF99-93784A8AC47E}" type="slidenum">
              <a:rPr lang="fr-FR" altLang="fr-FR">
                <a:solidFill>
                  <a:srgbClr val="FFFFFF"/>
                </a:solidFill>
              </a:rPr>
              <a:pPr>
                <a:defRPr/>
              </a:pPr>
              <a:t>‹N°›</a:t>
            </a:fld>
            <a:endParaRPr lang="fr-FR" altLang="fr-FR">
              <a:solidFill>
                <a:srgbClr val="FFFFFF"/>
              </a:solidFill>
            </a:endParaRPr>
          </a:p>
        </p:txBody>
      </p:sp>
      <p:sp>
        <p:nvSpPr>
          <p:cNvPr id="7"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3071391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BDDD7B75-5481-41E0-A047-16BFF8CF11CC}" type="datetime1">
              <a:rPr lang="fr-FR">
                <a:solidFill>
                  <a:srgbClr val="FFFFFF"/>
                </a:solidFill>
              </a:rPr>
              <a:pPr>
                <a:defRPr/>
              </a:pPr>
              <a:t>03/02/2023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DFBDB3FA-BFEC-410E-8363-F9D6D1983780}"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156752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2"/>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42"/>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A37D25AD-51F0-4D4B-8E8F-4276908BC69C}" type="datetime1">
              <a:rPr lang="fr-FR">
                <a:solidFill>
                  <a:srgbClr val="FFFFFF"/>
                </a:solidFill>
              </a:rPr>
              <a:pPr>
                <a:defRPr/>
              </a:pPr>
              <a:t>03/02/2023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DE06CADF-F4D6-4D41-B543-74F82FA097DC}"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3118220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762000" y="762004"/>
            <a:ext cx="7924800" cy="53244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Rectangle 11"/>
          <p:cNvSpPr>
            <a:spLocks noGrp="1" noChangeArrowheads="1"/>
          </p:cNvSpPr>
          <p:nvPr>
            <p:ph type="dt" sz="half" idx="10"/>
          </p:nvPr>
        </p:nvSpPr>
        <p:spPr/>
        <p:txBody>
          <a:bodyPr/>
          <a:lstStyle>
            <a:lvl1pPr fontAlgn="auto">
              <a:spcBef>
                <a:spcPts val="0"/>
              </a:spcBef>
              <a:spcAft>
                <a:spcPts val="0"/>
              </a:spcAft>
              <a:defRPr>
                <a:solidFill>
                  <a:srgbClr val="003366"/>
                </a:solidFill>
              </a:defRPr>
            </a:lvl1pPr>
          </a:lstStyle>
          <a:p>
            <a:pPr>
              <a:defRPr/>
            </a:pPr>
            <a:fld id="{E9822D5C-856E-4380-86D5-2EF9364E71DC}" type="datetime1">
              <a:rPr lang="fr-FR"/>
              <a:pPr>
                <a:defRPr/>
              </a:pPr>
              <a:t>03/02/2023</a:t>
            </a:fld>
            <a:endParaRPr lang="fr-FR"/>
          </a:p>
        </p:txBody>
      </p:sp>
      <p:sp>
        <p:nvSpPr>
          <p:cNvPr id="4" name="Rectangle 12"/>
          <p:cNvSpPr>
            <a:spLocks noGrp="1" noChangeArrowheads="1"/>
          </p:cNvSpPr>
          <p:nvPr>
            <p:ph type="ftr" sz="quarter" idx="11"/>
          </p:nvPr>
        </p:nvSpPr>
        <p:spPr/>
        <p:txBody>
          <a:bodyPr/>
          <a:lstStyle>
            <a:lvl1pPr fontAlgn="auto">
              <a:spcBef>
                <a:spcPts val="0"/>
              </a:spcBef>
              <a:spcAft>
                <a:spcPts val="0"/>
              </a:spcAft>
              <a:defRPr>
                <a:solidFill>
                  <a:srgbClr val="003366"/>
                </a:solidFill>
              </a:defRPr>
            </a:lvl1pPr>
          </a:lstStyle>
          <a:p>
            <a:pPr>
              <a:defRPr/>
            </a:pPr>
            <a:r>
              <a:rPr lang="fr-FR"/>
              <a:t>Dr. SANOGO A. Alain, Master Qualité</a:t>
            </a:r>
          </a:p>
        </p:txBody>
      </p:sp>
      <p:sp>
        <p:nvSpPr>
          <p:cNvPr id="5" name="Rectangle 13"/>
          <p:cNvSpPr>
            <a:spLocks noGrp="1" noChangeArrowheads="1"/>
          </p:cNvSpPr>
          <p:nvPr>
            <p:ph type="sldNum" sz="quarter" idx="12"/>
          </p:nvPr>
        </p:nvSpPr>
        <p:spPr/>
        <p:txBody>
          <a:bodyPr/>
          <a:lstStyle>
            <a:lvl1pPr>
              <a:defRPr>
                <a:solidFill>
                  <a:srgbClr val="FFFFFF"/>
                </a:solidFill>
              </a:defRPr>
            </a:lvl1pPr>
          </a:lstStyle>
          <a:p>
            <a:pPr>
              <a:defRPr/>
            </a:pPr>
            <a:fld id="{20728C29-FD0C-45D1-9031-9B0018910161}" type="slidenum">
              <a:rPr lang="fr-FR" altLang="fr-FR"/>
              <a:pPr>
                <a:defRPr/>
              </a:pPr>
              <a:t>‹N°›</a:t>
            </a:fld>
            <a:endParaRPr lang="fr-FR" altLang="fr-FR"/>
          </a:p>
        </p:txBody>
      </p:sp>
    </p:spTree>
    <p:extLst>
      <p:ext uri="{BB962C8B-B14F-4D97-AF65-F5344CB8AC3E}">
        <p14:creationId xmlns:p14="http://schemas.microsoft.com/office/powerpoint/2010/main" val="2686149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dt" sz="half" idx="2"/>
          </p:nvPr>
        </p:nvSpPr>
        <p:spPr bwMode="auto">
          <a:xfrm>
            <a:off x="457200" y="625157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solidFill>
                  <a:srgbClr val="465E9C"/>
                </a:solidFill>
                <a:latin typeface="Arial" charset="0"/>
                <a:cs typeface="+mn-cs"/>
              </a:defRPr>
            </a:lvl1pPr>
          </a:lstStyle>
          <a:p>
            <a:pPr fontAlgn="base">
              <a:spcBef>
                <a:spcPct val="0"/>
              </a:spcBef>
              <a:spcAft>
                <a:spcPct val="0"/>
              </a:spcAft>
              <a:defRPr/>
            </a:pPr>
            <a:fld id="{F4A25DFA-9C38-4AB6-A80D-0E71882F7864}" type="datetime1">
              <a:rPr lang="fr-FR"/>
              <a:pPr fontAlgn="base">
                <a:spcBef>
                  <a:spcPct val="0"/>
                </a:spcBef>
                <a:spcAft>
                  <a:spcPct val="0"/>
                </a:spcAft>
                <a:defRPr/>
              </a:pPr>
              <a:t>03/02/2023</a:t>
            </a:fld>
            <a:endParaRPr lang="fr-FR"/>
          </a:p>
        </p:txBody>
      </p:sp>
      <p:sp>
        <p:nvSpPr>
          <p:cNvPr id="76803" name="Rectangle 3"/>
          <p:cNvSpPr>
            <a:spLocks noGrp="1" noChangeArrowheads="1"/>
          </p:cNvSpPr>
          <p:nvPr>
            <p:ph type="sldNum" sz="quarter" idx="4"/>
          </p:nvPr>
        </p:nvSpPr>
        <p:spPr bwMode="auto">
          <a:xfrm>
            <a:off x="6553200" y="6248400"/>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solidFill>
                  <a:srgbClr val="465E9C"/>
                </a:solidFill>
              </a:defRPr>
            </a:lvl1pPr>
          </a:lstStyle>
          <a:p>
            <a:pPr fontAlgn="base">
              <a:spcBef>
                <a:spcPct val="0"/>
              </a:spcBef>
              <a:spcAft>
                <a:spcPct val="0"/>
              </a:spcAft>
              <a:defRPr/>
            </a:pPr>
            <a:fld id="{1E7B9416-DCBD-4605-958A-502119F300C3}" type="slidenum">
              <a:rPr lang="fr-FR" altLang="fr-FR">
                <a:latin typeface="Arial" panose="020B0604020202020204" pitchFamily="34" charset="0"/>
                <a:cs typeface="Arial" panose="020B0604020202020204" pitchFamily="34" charset="0"/>
              </a:rPr>
              <a:pPr fontAlgn="base">
                <a:spcBef>
                  <a:spcPct val="0"/>
                </a:spcBef>
                <a:spcAft>
                  <a:spcPct val="0"/>
                </a:spcAft>
                <a:defRPr/>
              </a:pPr>
              <a:t>‹N°›</a:t>
            </a:fld>
            <a:endParaRPr lang="fr-FR" altLang="fr-FR">
              <a:latin typeface="Arial" panose="020B0604020202020204" pitchFamily="34" charset="0"/>
              <a:cs typeface="Arial" panose="020B0604020202020204" pitchFamily="34" charset="0"/>
            </a:endParaRPr>
          </a:p>
        </p:txBody>
      </p:sp>
      <p:grpSp>
        <p:nvGrpSpPr>
          <p:cNvPr id="1028" name="Group 4"/>
          <p:cNvGrpSpPr>
            <a:grpSpLocks/>
          </p:cNvGrpSpPr>
          <p:nvPr/>
        </p:nvGrpSpPr>
        <p:grpSpPr bwMode="auto">
          <a:xfrm>
            <a:off x="2" y="4"/>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76806"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fr-FR" sz="1800">
                  <a:solidFill>
                    <a:srgbClr val="FFFFFF"/>
                  </a:solidFill>
                  <a:cs typeface="Arial" panose="020B0604020202020204" pitchFamily="34" charset="0"/>
                </a:endParaRPr>
              </a:p>
            </p:txBody>
          </p:sp>
          <p:sp>
            <p:nvSpPr>
              <p:cNvPr id="76807"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sp>
            <p:nvSpPr>
              <p:cNvPr id="76808"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fr-FR" sz="1800">
                  <a:solidFill>
                    <a:srgbClr val="FFFFFF"/>
                  </a:solidFill>
                  <a:cs typeface="Arial" panose="020B0604020202020204" pitchFamily="34" charset="0"/>
                </a:endParaRPr>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800">
                  <a:solidFill>
                    <a:srgbClr val="FFFFFF"/>
                  </a:solidFill>
                  <a:latin typeface="Arial" panose="020B0604020202020204" pitchFamily="34" charset="0"/>
                  <a:cs typeface="Arial" panose="020B0604020202020204" pitchFamily="34" charset="0"/>
                </a:endParaRPr>
              </a:p>
            </p:txBody>
          </p:sp>
          <p:sp>
            <p:nvSpPr>
              <p:cNvPr id="76810"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grpSp>
        <p:sp>
          <p:nvSpPr>
            <p:cNvPr id="76811"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sp>
          <p:nvSpPr>
            <p:cNvPr id="1034" name="Freeform 12"/>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800">
                <a:solidFill>
                  <a:srgbClr val="FFFFFF"/>
                </a:solidFill>
                <a:latin typeface="Arial" panose="020B0604020202020204" pitchFamily="34" charset="0"/>
                <a:cs typeface="Arial" panose="020B0604020202020204" pitchFamily="34" charset="0"/>
              </a:endParaRPr>
            </a:p>
          </p:txBody>
        </p:sp>
      </p:grpSp>
      <p:sp>
        <p:nvSpPr>
          <p:cNvPr id="76813" name="Rectangle 13"/>
          <p:cNvSpPr>
            <a:spLocks noGrp="1" noRot="1" noChangeArrowheads="1"/>
          </p:cNvSpPr>
          <p:nvPr>
            <p:ph type="title"/>
          </p:nvPr>
        </p:nvSpPr>
        <p:spPr bwMode="auto">
          <a:xfrm>
            <a:off x="457200" y="274638"/>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76814" name="Rectangle 14"/>
          <p:cNvSpPr>
            <a:spLocks noGrp="1" noChangeArrowheads="1"/>
          </p:cNvSpPr>
          <p:nvPr>
            <p:ph type="ftr" sz="quarter" idx="3"/>
          </p:nvPr>
        </p:nvSpPr>
        <p:spPr bwMode="auto">
          <a:xfrm>
            <a:off x="3124200" y="6248400"/>
            <a:ext cx="2895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465E9C"/>
                </a:solidFill>
                <a:latin typeface="Arial" charset="0"/>
                <a:cs typeface="+mn-cs"/>
              </a:defRPr>
            </a:lvl1pPr>
          </a:lstStyle>
          <a:p>
            <a:pPr fontAlgn="base">
              <a:spcBef>
                <a:spcPct val="0"/>
              </a:spcBef>
              <a:spcAft>
                <a:spcPct val="0"/>
              </a:spcAft>
              <a:defRPr/>
            </a:pPr>
            <a:r>
              <a:rPr lang="fr-FR"/>
              <a:t>Dr. SANOGO A. Alain, Master Qualité</a:t>
            </a:r>
          </a:p>
        </p:txBody>
      </p:sp>
      <p:sp>
        <p:nvSpPr>
          <p:cNvPr id="76815" name="Rectangle 15"/>
          <p:cNvSpPr>
            <a:spLocks noGrp="1" noChangeArrowheads="1"/>
          </p:cNvSpPr>
          <p:nvPr>
            <p:ph type="body" idx="1"/>
          </p:nvPr>
        </p:nvSpPr>
        <p:spPr bwMode="auto">
          <a:xfrm>
            <a:off x="457200" y="1600204"/>
            <a:ext cx="82296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81680275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189"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377"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566"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754"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891" indent="-342891"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32" indent="-285744"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2971" indent="-228594"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160" indent="-228594"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349" indent="-228594"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537" indent="-228594"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726" indent="-228594"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8914" indent="-228594"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103" indent="-228594"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09049" y="2708275"/>
            <a:ext cx="8964612" cy="2808288"/>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fontAlgn="auto">
              <a:spcAft>
                <a:spcPts val="0"/>
              </a:spcAft>
              <a:defRPr/>
            </a:pPr>
            <a:r>
              <a:rPr lang="fr-FR" sz="3600" dirty="0">
                <a:solidFill>
                  <a:srgbClr val="003399">
                    <a:lumMod val="50000"/>
                  </a:srgb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CHAPITRE III</a:t>
            </a:r>
          </a:p>
          <a:p>
            <a:pPr fontAlgn="auto">
              <a:spcAft>
                <a:spcPts val="0"/>
              </a:spcAft>
              <a:defRPr/>
            </a:pPr>
            <a:endParaRPr lang="fr-FR" sz="1100" dirty="0">
              <a:solidFill>
                <a:srgbClr val="003399">
                  <a:lumMod val="50000"/>
                </a:srgb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fontAlgn="auto">
              <a:lnSpc>
                <a:spcPct val="150000"/>
              </a:lnSpc>
              <a:spcAft>
                <a:spcPts val="0"/>
              </a:spcAft>
              <a:defRPr/>
            </a:pPr>
            <a:r>
              <a:rPr lang="fr-FR" sz="4000" dirty="0">
                <a:solidFill>
                  <a:srgbClr val="C0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OUTILS ET METHODES </a:t>
            </a:r>
          </a:p>
          <a:p>
            <a:pPr fontAlgn="auto">
              <a:lnSpc>
                <a:spcPct val="150000"/>
              </a:lnSpc>
              <a:spcAft>
                <a:spcPts val="0"/>
              </a:spcAft>
              <a:defRPr/>
            </a:pPr>
            <a:r>
              <a:rPr lang="fr-FR" sz="4000" dirty="0">
                <a:solidFill>
                  <a:srgbClr val="C0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DE LA QUALITE</a:t>
            </a:r>
          </a:p>
        </p:txBody>
      </p:sp>
    </p:spTree>
    <p:extLst>
      <p:ext uri="{BB962C8B-B14F-4D97-AF65-F5344CB8AC3E}">
        <p14:creationId xmlns:p14="http://schemas.microsoft.com/office/powerpoint/2010/main" val="2241730735"/>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0530" name="Rectangle 2"/>
          <p:cNvSpPr txBox="1">
            <a:spLocks noChangeArrowheads="1"/>
          </p:cNvSpPr>
          <p:nvPr/>
        </p:nvSpPr>
        <p:spPr bwMode="auto">
          <a:xfrm>
            <a:off x="900117" y="1916116"/>
            <a:ext cx="7704137" cy="2808287"/>
          </a:xfrm>
          <a:prstGeom prst="rect">
            <a:avLst/>
          </a:prstGeom>
          <a:solidFill>
            <a:schemeClr val="tx1"/>
          </a:solidFill>
          <a:ln>
            <a:noFill/>
          </a:ln>
          <a:extLst>
            <a:ext uri="{91240B29-F687-4F45-9708-019B960494DF}">
              <a14:hiddenLine xmlns:a14="http://schemas.microsoft.com/office/drawing/2010/main" w="28575">
                <a:solidFill>
                  <a:srgbClr val="000000"/>
                </a:solidFill>
                <a:miter lim="800000"/>
                <a:headEnd/>
                <a:tailEnd/>
              </a14:hiddenLine>
            </a:ext>
          </a:extLst>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0"/>
              </a:spcBef>
              <a:spcAft>
                <a:spcPct val="0"/>
              </a:spcAft>
              <a:buClrTx/>
              <a:buSzTx/>
              <a:buFontTx/>
              <a:buNone/>
            </a:pPr>
            <a:r>
              <a:rPr lang="fr-FR" altLang="fr-FR" sz="4400" dirty="0">
                <a:solidFill>
                  <a:srgbClr val="0070C0"/>
                </a:solidFill>
                <a:latin typeface="Verdana" panose="020B0604030504040204" pitchFamily="34" charset="0"/>
                <a:ea typeface="Verdana" panose="020B0604030504040204" pitchFamily="34" charset="0"/>
                <a:cs typeface="Verdana" panose="020B0604030504040204" pitchFamily="34" charset="0"/>
              </a:rPr>
              <a:t>-1-</a:t>
            </a:r>
          </a:p>
          <a:p>
            <a:pPr algn="ctr" fontAlgn="base">
              <a:spcBef>
                <a:spcPct val="0"/>
              </a:spcBef>
              <a:spcAft>
                <a:spcPct val="0"/>
              </a:spcAft>
              <a:buClrTx/>
              <a:buSzTx/>
              <a:buFontTx/>
              <a:buNone/>
            </a:pPr>
            <a:r>
              <a:rPr lang="fr-FR" altLang="fr-FR" sz="4400" dirty="0">
                <a:solidFill>
                  <a:srgbClr val="0070C0"/>
                </a:solidFill>
                <a:latin typeface="Verdana" panose="020B0604030504040204" pitchFamily="34" charset="0"/>
                <a:ea typeface="Verdana" panose="020B0604030504040204" pitchFamily="34" charset="0"/>
                <a:cs typeface="Verdana" panose="020B0604030504040204" pitchFamily="34" charset="0"/>
              </a:rPr>
              <a:t>Outils de la qualité</a:t>
            </a:r>
          </a:p>
        </p:txBody>
      </p:sp>
      <p:sp>
        <p:nvSpPr>
          <p:cNvPr id="3" name="Rectangle 2"/>
          <p:cNvSpPr/>
          <p:nvPr/>
        </p:nvSpPr>
        <p:spPr>
          <a:xfrm>
            <a:off x="250828" y="6362700"/>
            <a:ext cx="8893175" cy="523220"/>
          </a:xfrm>
          <a:prstGeom prst="rect">
            <a:avLst/>
          </a:prstGeom>
        </p:spPr>
        <p:txBody>
          <a:bodyPr>
            <a:spAutoFit/>
          </a:bodyPr>
          <a:lstStyle/>
          <a:p>
            <a:pPr algn="r">
              <a:defRPr/>
            </a:pPr>
            <a:r>
              <a:rPr lang="fr-FR" sz="1600" b="1" i="1" kern="0" dirty="0">
                <a:solidFill>
                  <a:prstClr val="white"/>
                </a:solidFill>
                <a:latin typeface="Comic Sans MS" pitchFamily="66" charset="0"/>
                <a:cs typeface="Arial" panose="020B0604020202020204" pitchFamily="34" charset="0"/>
              </a:rPr>
              <a:t>Dr. SANOGO Sangha Adama Alain</a:t>
            </a:r>
          </a:p>
          <a:p>
            <a:pPr algn="r">
              <a:defRPr/>
            </a:pPr>
            <a:r>
              <a:rPr lang="fr-FR" sz="1200" i="1" kern="0" dirty="0">
                <a:solidFill>
                  <a:prstClr val="white"/>
                </a:solidFill>
                <a:latin typeface="Comic Sans MS" pitchFamily="66" charset="0"/>
                <a:cs typeface="Arial" panose="020B0604020202020204" pitchFamily="34" charset="0"/>
              </a:rPr>
              <a:t>Master Qualité - Auditeur Certifié IRCA  / GSM: 40 32 22 16 / 07 97 48 46   E-mail: alainsanogo@yahoo.fr</a:t>
            </a:r>
          </a:p>
        </p:txBody>
      </p:sp>
    </p:spTree>
    <p:extLst>
      <p:ext uri="{BB962C8B-B14F-4D97-AF65-F5344CB8AC3E}">
        <p14:creationId xmlns:p14="http://schemas.microsoft.com/office/powerpoint/2010/main" val="29680317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79390" y="981078"/>
            <a:ext cx="8424863" cy="5040313"/>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fontAlgn="auto">
              <a:spcAft>
                <a:spcPts val="0"/>
              </a:spcAft>
              <a:defRPr/>
            </a:pPr>
            <a:endParaRPr lang="fr-FR" sz="1000" dirty="0">
              <a:solidFill>
                <a:srgbClr val="003399">
                  <a:lumMod val="50000"/>
                </a:srgbClr>
              </a:solidFill>
              <a:effectLst>
                <a:outerShdw blurRad="38100" dist="38100" dir="2700000" algn="tl">
                  <a:srgbClr val="000000">
                    <a:alpha val="43137"/>
                  </a:srgbClr>
                </a:outerShdw>
              </a:effectLst>
              <a:latin typeface="Comic Sans MS" pitchFamily="66" charset="0"/>
            </a:endParaRPr>
          </a:p>
          <a:p>
            <a:pPr>
              <a:defRPr/>
            </a:pPr>
            <a:r>
              <a:rPr lang="fr-FR" sz="28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1-1 Définition-Description</a:t>
            </a:r>
          </a:p>
          <a:p>
            <a:pPr algn="just">
              <a:defRPr/>
            </a:pPr>
            <a:endPar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lgn="just">
              <a:lnSpc>
                <a:spcPct val="150000"/>
              </a:lnSpc>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C’est un moyen conçu pour réaliser de façon efficace un certain type d’action. Un outil possède un mode opératoire précis. Il s’inscrit généralement dans le cadre d’une méthode.</a:t>
            </a:r>
          </a:p>
          <a:p>
            <a:pPr algn="just">
              <a:defRPr/>
            </a:pPr>
            <a:r>
              <a:rPr lang="fr-FR" sz="2400" dirty="0">
                <a:solidFill>
                  <a:srgbClr val="000514"/>
                </a:solidFill>
                <a:latin typeface="Comic Sans MS" pitchFamily="66" charset="0"/>
              </a:rPr>
              <a:t> </a:t>
            </a:r>
          </a:p>
        </p:txBody>
      </p:sp>
    </p:spTree>
    <p:extLst>
      <p:ext uri="{BB962C8B-B14F-4D97-AF65-F5344CB8AC3E}">
        <p14:creationId xmlns:p14="http://schemas.microsoft.com/office/powerpoint/2010/main" val="42580035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95290" y="765177"/>
            <a:ext cx="8424863" cy="5688013"/>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fontAlgn="auto">
              <a:spcAft>
                <a:spcPts val="0"/>
              </a:spcAft>
              <a:defRPr/>
            </a:pPr>
            <a:endParaRPr lang="fr-FR" sz="1000" dirty="0">
              <a:solidFill>
                <a:srgbClr val="003399">
                  <a:lumMod val="50000"/>
                </a:srgbClr>
              </a:solidFill>
              <a:effectLst>
                <a:outerShdw blurRad="38100" dist="38100" dir="2700000" algn="tl">
                  <a:srgbClr val="000000">
                    <a:alpha val="43137"/>
                  </a:srgbClr>
                </a:outerShdw>
              </a:effectLst>
              <a:latin typeface="Comic Sans MS" pitchFamily="66" charset="0"/>
            </a:endParaRPr>
          </a:p>
          <a:p>
            <a:pPr>
              <a:defRPr/>
            </a:pPr>
            <a:r>
              <a:rPr lang="fr-FR" sz="28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1-1-Définition-Description</a:t>
            </a:r>
          </a:p>
          <a:p>
            <a:pPr algn="just">
              <a:defRPr/>
            </a:pPr>
            <a:endPar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lgn="just">
              <a:lnSpc>
                <a:spcPct val="150000"/>
              </a:lnSpc>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Quelques outils de base de la qualité </a:t>
            </a:r>
          </a:p>
          <a:p>
            <a:pPr algn="just">
              <a:lnSpc>
                <a:spcPct val="150000"/>
              </a:lnSpc>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Diagramme de Pareto, </a:t>
            </a:r>
          </a:p>
          <a:p>
            <a:pPr algn="just">
              <a:lnSpc>
                <a:spcPct val="150000"/>
              </a:lnSpc>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Diagramme causes effets,  </a:t>
            </a:r>
          </a:p>
          <a:p>
            <a:pPr algn="just">
              <a:lnSpc>
                <a:spcPct val="150000"/>
              </a:lnSpc>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Remue-méninges, </a:t>
            </a:r>
          </a:p>
          <a:p>
            <a:pPr algn="just">
              <a:lnSpc>
                <a:spcPct val="150000"/>
              </a:lnSpc>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QQOQCP </a:t>
            </a:r>
          </a:p>
          <a:p>
            <a:pPr algn="just">
              <a:lnSpc>
                <a:spcPct val="150000"/>
              </a:lnSpc>
              <a:defRPr/>
            </a:pPr>
            <a:endPar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3519308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50827" y="100017"/>
            <a:ext cx="8642351" cy="6713537"/>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fontAlgn="auto">
              <a:spcAft>
                <a:spcPts val="0"/>
              </a:spcAft>
              <a:defRPr/>
            </a:pPr>
            <a:endParaRPr lang="fr-FR" sz="1000" dirty="0">
              <a:solidFill>
                <a:srgbClr val="003399">
                  <a:lumMod val="50000"/>
                </a:srgbClr>
              </a:solidFill>
              <a:effectLst>
                <a:outerShdw blurRad="38100" dist="38100" dir="2700000" algn="tl">
                  <a:srgbClr val="000000">
                    <a:alpha val="43137"/>
                  </a:srgbClr>
                </a:outerShdw>
              </a:effectLst>
              <a:latin typeface="Comic Sans MS" pitchFamily="66" charset="0"/>
            </a:endParaRPr>
          </a:p>
          <a:p>
            <a:pPr algn="just">
              <a:defRPr/>
            </a:pPr>
            <a:endPar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1-2-Diagramme de Pareto ou diagramme des 80/20</a:t>
            </a:r>
          </a:p>
          <a:p>
            <a:pPr algn="just">
              <a:lnSpc>
                <a:spcPct val="150000"/>
              </a:lnSpc>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a-Définition</a:t>
            </a:r>
            <a:b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a:t>
            </a: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Issu des analyses de l’économiste </a:t>
            </a:r>
            <a:r>
              <a:rPr lang="fr-FR" sz="2400" b="0" dirty="0" err="1">
                <a:solidFill>
                  <a:srgbClr val="000514"/>
                </a:solidFill>
                <a:effectLst/>
                <a:latin typeface="Verdana" panose="020B0604030504040204" pitchFamily="34" charset="0"/>
                <a:ea typeface="Verdana" panose="020B0604030504040204" pitchFamily="34" charset="0"/>
                <a:cs typeface="Verdana" panose="020B0604030504040204" pitchFamily="34" charset="0"/>
              </a:rPr>
              <a:t>Vilfredo</a:t>
            </a: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Pareto </a:t>
            </a:r>
          </a:p>
          <a:p>
            <a:pPr algn="just">
              <a:lnSpc>
                <a:spcPct val="150000"/>
              </a:lnSpc>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Vulgarisé dans le domaine de la qualité par JURAN</a:t>
            </a:r>
          </a:p>
          <a:p>
            <a:pPr algn="just">
              <a:lnSpc>
                <a:spcPct val="150000"/>
              </a:lnSpc>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Histogramme classant les causes d’un problème en ordre décroissant </a:t>
            </a:r>
          </a:p>
          <a:p>
            <a:pPr marL="342891" indent="-342891" algn="just">
              <a:lnSpc>
                <a:spcPct val="150000"/>
              </a:lnSpc>
              <a:buFontTx/>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Met en  diagramme évidence les causes principales. </a:t>
            </a:r>
          </a:p>
          <a:p>
            <a:pPr marL="342891" indent="-342891" algn="just">
              <a:lnSpc>
                <a:spcPct val="150000"/>
              </a:lnSpc>
              <a:buFontTx/>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S’appuie sur la loi empirique du 80/20  </a:t>
            </a:r>
          </a:p>
          <a:p>
            <a:pPr marL="342891" indent="-342891" algn="just">
              <a:lnSpc>
                <a:spcPct val="150000"/>
              </a:lnSpc>
              <a:buFontTx/>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Environ 20% des causes expliquent souvent jusqu’à 80% du problème. </a:t>
            </a:r>
            <a:b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endPar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7366713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50827" y="100017"/>
            <a:ext cx="8642351" cy="6713537"/>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fontAlgn="auto">
              <a:spcAft>
                <a:spcPts val="0"/>
              </a:spcAft>
              <a:defRPr/>
            </a:pPr>
            <a:endParaRPr lang="fr-FR" sz="1000" dirty="0">
              <a:solidFill>
                <a:srgbClr val="003399">
                  <a:lumMod val="50000"/>
                </a:srgbClr>
              </a:solidFill>
              <a:effectLst>
                <a:outerShdw blurRad="38100" dist="38100" dir="2700000" algn="tl">
                  <a:srgbClr val="000000">
                    <a:alpha val="43137"/>
                  </a:srgbClr>
                </a:outerShdw>
              </a:effectLst>
              <a:latin typeface="Comic Sans MS" pitchFamily="66" charset="0"/>
            </a:endParaRPr>
          </a:p>
          <a:p>
            <a:pPr algn="just">
              <a:defRPr/>
            </a:pPr>
            <a:endPar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1-2-Diagramme de Pareto ou diagramme des 80/20</a:t>
            </a:r>
          </a:p>
          <a:p>
            <a:pPr>
              <a:lnSpc>
                <a:spcPct val="150000"/>
              </a:lnSpc>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b-Recueil des données</a:t>
            </a:r>
          </a:p>
          <a:p>
            <a:pPr marL="457189" indent="-457189" algn="l">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Déterminer la période correspondant au relevé de données</a:t>
            </a:r>
          </a:p>
          <a:p>
            <a:pPr marL="457189" indent="-457189" algn="l">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Déterminer le mode de tri des données, par exemples par familles de causes, ou par causes principales.</a:t>
            </a:r>
          </a:p>
          <a:p>
            <a:pPr marL="457189" indent="-457189" algn="l">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Recueillir les données rétrospectives ou prospectives </a:t>
            </a:r>
          </a:p>
          <a:p>
            <a:pPr algn="l">
              <a:lnSpc>
                <a:spcPct val="150000"/>
              </a:lnSpc>
              <a:defRPr/>
            </a:pPr>
            <a:b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endPar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0454848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24218" y="154745"/>
            <a:ext cx="8642351" cy="4379843"/>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fontAlgn="auto">
              <a:spcAft>
                <a:spcPts val="0"/>
              </a:spcAft>
              <a:defRPr/>
            </a:pPr>
            <a:endParaRPr lang="fr-FR" sz="1000" dirty="0">
              <a:solidFill>
                <a:srgbClr val="003399">
                  <a:lumMod val="50000"/>
                </a:srgbClr>
              </a:solidFill>
              <a:effectLst>
                <a:outerShdw blurRad="38100" dist="38100" dir="2700000" algn="tl">
                  <a:srgbClr val="000000">
                    <a:alpha val="43137"/>
                  </a:srgbClr>
                </a:outerShdw>
              </a:effectLst>
              <a:latin typeface="Comic Sans MS" pitchFamily="66" charset="0"/>
            </a:endParaRPr>
          </a:p>
          <a:p>
            <a:pPr algn="just">
              <a:defRPr/>
            </a:pPr>
            <a:endPar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1-2-Diagramme de Pareto ou diagramme des 80/20</a:t>
            </a:r>
          </a:p>
          <a:p>
            <a:pPr>
              <a:lnSpc>
                <a:spcPct val="150000"/>
              </a:lnSpc>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b-Traitement des données</a:t>
            </a:r>
          </a:p>
          <a:p>
            <a:pPr marL="457189" indent="-457189" algn="l">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Les classer par ordre décroissant</a:t>
            </a:r>
          </a:p>
          <a:p>
            <a:pPr marL="457189" indent="-457189" algn="l">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Faire la somme,</a:t>
            </a:r>
          </a:p>
          <a:p>
            <a:pPr marL="457189" indent="-457189" algn="l">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Calculer les fréquences individuelles</a:t>
            </a:r>
          </a:p>
          <a:p>
            <a:pPr marL="457189" indent="-457189" algn="l">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Calculer les fréquences cumulées </a:t>
            </a:r>
            <a:b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endPar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3883639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50827" y="100017"/>
            <a:ext cx="8642351" cy="6713537"/>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fontAlgn="auto">
              <a:spcAft>
                <a:spcPts val="0"/>
              </a:spcAft>
              <a:defRPr/>
            </a:pPr>
            <a:endParaRPr lang="fr-FR" sz="1000" dirty="0">
              <a:solidFill>
                <a:srgbClr val="003399">
                  <a:lumMod val="50000"/>
                </a:srgbClr>
              </a:solidFill>
              <a:effectLst>
                <a:outerShdw blurRad="38100" dist="38100" dir="2700000" algn="tl">
                  <a:srgbClr val="000000">
                    <a:alpha val="43137"/>
                  </a:srgbClr>
                </a:outerShdw>
              </a:effectLst>
              <a:latin typeface="Comic Sans MS" pitchFamily="66" charset="0"/>
            </a:endParaRPr>
          </a:p>
          <a:p>
            <a:pPr algn="just">
              <a:defRPr/>
            </a:pPr>
            <a:endPar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1-2-Diagramme de Pareto ou diagramme des 80/20</a:t>
            </a:r>
          </a:p>
          <a:p>
            <a:pPr>
              <a:lnSpc>
                <a:spcPct val="150000"/>
              </a:lnSpc>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c-Représentation graphique</a:t>
            </a:r>
          </a:p>
          <a:p>
            <a:pPr marL="457189" indent="-457189" algn="l">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Construire le graphique des données en allant des grands effectifs au plus petits  </a:t>
            </a:r>
          </a:p>
          <a:p>
            <a:pPr marL="457189" indent="-457189" algn="l">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l’axe horizontal est divisé en segments égaux correspondant au nombre d’éléments concernés par le sujet  </a:t>
            </a:r>
          </a:p>
          <a:p>
            <a:pPr marL="457189" indent="-457189" algn="l">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l’axe vertical correspond à la fréquence de survenue de la cause</a:t>
            </a:r>
            <a:b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b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endPar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6233317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50827" y="100017"/>
            <a:ext cx="8642351" cy="6713537"/>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fontAlgn="auto">
              <a:spcAft>
                <a:spcPts val="0"/>
              </a:spcAft>
              <a:defRPr/>
            </a:pPr>
            <a:endParaRPr lang="fr-FR" sz="1000" dirty="0">
              <a:solidFill>
                <a:srgbClr val="003399">
                  <a:lumMod val="50000"/>
                </a:srgbClr>
              </a:solidFill>
              <a:effectLst>
                <a:outerShdw blurRad="38100" dist="38100" dir="2700000" algn="tl">
                  <a:srgbClr val="000000">
                    <a:alpha val="43137"/>
                  </a:srgbClr>
                </a:outerShdw>
              </a:effectLst>
              <a:latin typeface="Comic Sans MS" pitchFamily="66" charset="0"/>
            </a:endParaRPr>
          </a:p>
          <a:p>
            <a:pPr algn="just">
              <a:defRPr/>
            </a:pPr>
            <a:endPar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1-2-Diagramme de Pareto ou diagramme des 80/20</a:t>
            </a:r>
          </a:p>
          <a:p>
            <a:pPr>
              <a:lnSpc>
                <a:spcPct val="150000"/>
              </a:lnSpc>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d-Analyse des données</a:t>
            </a:r>
          </a:p>
          <a:p>
            <a:pPr marL="457189" indent="-457189" algn="just">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Construire l’histogramme à partir des effectifs</a:t>
            </a:r>
          </a:p>
          <a:p>
            <a:pPr marL="457189" indent="-457189" algn="just">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Tracer la courbe des fréquences cumulées. </a:t>
            </a:r>
          </a:p>
          <a:p>
            <a:pPr marL="457189" indent="-457189" algn="just">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A partir du point 80%, identifier les éléments représentant la partie importante du problème</a:t>
            </a:r>
          </a:p>
          <a:p>
            <a:pPr marL="457189" indent="-457189" algn="just">
              <a:lnSpc>
                <a:spcPct val="150000"/>
              </a:lnSpc>
              <a:buFont typeface="Arial" panose="020B0604020202020204" pitchFamily="34" charset="0"/>
              <a:buChar char="•"/>
              <a:defRPr/>
            </a:pPr>
            <a: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Analyser ces éléments plus en détail.</a:t>
            </a:r>
            <a:b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br>
              <a:rPr lang="fr-FR" sz="24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b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endPar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164863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457201" y="1773241"/>
          <a:ext cx="8064501" cy="4479975"/>
        </p:xfrm>
        <a:graphic>
          <a:graphicData uri="http://schemas.openxmlformats.org/drawingml/2006/table">
            <a:tbl>
              <a:tblPr firstRow="1" bandRow="1">
                <a:tableStyleId>{5C22544A-7EE6-4342-B048-85BDC9FD1C3A}</a:tableStyleId>
              </a:tblPr>
              <a:tblGrid>
                <a:gridCol w="857345">
                  <a:extLst>
                    <a:ext uri="{9D8B030D-6E8A-4147-A177-3AD203B41FA5}">
                      <a16:colId xmlns:a16="http://schemas.microsoft.com/office/drawing/2014/main" val="20000"/>
                    </a:ext>
                  </a:extLst>
                </a:gridCol>
                <a:gridCol w="5119027">
                  <a:extLst>
                    <a:ext uri="{9D8B030D-6E8A-4147-A177-3AD203B41FA5}">
                      <a16:colId xmlns:a16="http://schemas.microsoft.com/office/drawing/2014/main" val="20001"/>
                    </a:ext>
                  </a:extLst>
                </a:gridCol>
                <a:gridCol w="2088129">
                  <a:extLst>
                    <a:ext uri="{9D8B030D-6E8A-4147-A177-3AD203B41FA5}">
                      <a16:colId xmlns:a16="http://schemas.microsoft.com/office/drawing/2014/main" val="20002"/>
                    </a:ext>
                  </a:extLst>
                </a:gridCol>
              </a:tblGrid>
              <a:tr h="822895">
                <a:tc>
                  <a:txBody>
                    <a:bodyPr/>
                    <a:lstStyle/>
                    <a:p>
                      <a:endParaRPr lang="fr-FR" sz="1900" dirty="0"/>
                    </a:p>
                  </a:txBody>
                  <a:tcPr marL="91435" marR="91435" marT="45687" marB="45687"/>
                </a:tc>
                <a:tc>
                  <a:txBody>
                    <a:bodyPr/>
                    <a:lstStyle/>
                    <a:p>
                      <a:r>
                        <a:rPr lang="fr-FR" sz="2400" dirty="0"/>
                        <a:t>CLASSE DE PRODUITS</a:t>
                      </a:r>
                    </a:p>
                  </a:txBody>
                  <a:tcPr marL="91435" marR="91435" marT="45687" marB="45687"/>
                </a:tc>
                <a:tc>
                  <a:txBody>
                    <a:bodyPr/>
                    <a:lstStyle/>
                    <a:p>
                      <a:r>
                        <a:rPr lang="fr-FR" sz="2400" dirty="0"/>
                        <a:t>QUANTITES VENDUES</a:t>
                      </a:r>
                    </a:p>
                  </a:txBody>
                  <a:tcPr marL="91435" marR="91435" marT="45687" marB="45687"/>
                </a:tc>
                <a:extLst>
                  <a:ext uri="{0D108BD9-81ED-4DB2-BD59-A6C34878D82A}">
                    <a16:rowId xmlns:a16="http://schemas.microsoft.com/office/drawing/2014/main" val="10000"/>
                  </a:ext>
                </a:extLst>
              </a:tr>
              <a:tr h="457135">
                <a:tc>
                  <a:txBody>
                    <a:bodyPr/>
                    <a:lstStyle/>
                    <a:p>
                      <a:pPr algn="just"/>
                      <a:r>
                        <a:rPr lang="fr-FR" sz="2400" dirty="0">
                          <a:latin typeface="Arial Black" pitchFamily="34" charset="0"/>
                        </a:rPr>
                        <a:t>1</a:t>
                      </a:r>
                    </a:p>
                  </a:txBody>
                  <a:tcPr marL="91435" marR="91435" marT="45687" marB="45687"/>
                </a:tc>
                <a:tc>
                  <a:txBody>
                    <a:bodyPr/>
                    <a:lstStyle/>
                    <a:p>
                      <a:pPr algn="just"/>
                      <a:r>
                        <a:rPr lang="fr-FR" sz="2400" dirty="0">
                          <a:latin typeface="Arial Black" pitchFamily="34" charset="0"/>
                        </a:rPr>
                        <a:t>Antalgiques</a:t>
                      </a:r>
                    </a:p>
                  </a:txBody>
                  <a:tcPr marL="91435" marR="91435" marT="45687" marB="45687"/>
                </a:tc>
                <a:tc>
                  <a:txBody>
                    <a:bodyPr/>
                    <a:lstStyle/>
                    <a:p>
                      <a:pPr algn="just"/>
                      <a:r>
                        <a:rPr lang="fr-FR" sz="2400" dirty="0">
                          <a:latin typeface="Arial Black" pitchFamily="34" charset="0"/>
                        </a:rPr>
                        <a:t>20000</a:t>
                      </a:r>
                    </a:p>
                  </a:txBody>
                  <a:tcPr marL="91435" marR="91435" marT="45687" marB="45687"/>
                </a:tc>
                <a:extLst>
                  <a:ext uri="{0D108BD9-81ED-4DB2-BD59-A6C34878D82A}">
                    <a16:rowId xmlns:a16="http://schemas.microsoft.com/office/drawing/2014/main" val="10001"/>
                  </a:ext>
                </a:extLst>
              </a:tr>
              <a:tr h="457135">
                <a:tc>
                  <a:txBody>
                    <a:bodyPr/>
                    <a:lstStyle/>
                    <a:p>
                      <a:pPr algn="just"/>
                      <a:r>
                        <a:rPr lang="fr-FR" sz="2400" dirty="0">
                          <a:latin typeface="Arial Black" pitchFamily="34" charset="0"/>
                        </a:rPr>
                        <a:t>2</a:t>
                      </a:r>
                    </a:p>
                  </a:txBody>
                  <a:tcPr marL="91435" marR="91435" marT="45687" marB="45687"/>
                </a:tc>
                <a:tc>
                  <a:txBody>
                    <a:bodyPr/>
                    <a:lstStyle/>
                    <a:p>
                      <a:pPr algn="just"/>
                      <a:r>
                        <a:rPr lang="fr-FR" sz="2400" dirty="0">
                          <a:latin typeface="Arial Black" pitchFamily="34" charset="0"/>
                        </a:rPr>
                        <a:t>Anthelminthiques</a:t>
                      </a:r>
                    </a:p>
                  </a:txBody>
                  <a:tcPr marL="91435" marR="91435" marT="45687" marB="45687"/>
                </a:tc>
                <a:tc>
                  <a:txBody>
                    <a:bodyPr/>
                    <a:lstStyle/>
                    <a:p>
                      <a:pPr algn="just"/>
                      <a:r>
                        <a:rPr lang="fr-FR" sz="2400" dirty="0">
                          <a:latin typeface="Arial Black" pitchFamily="34" charset="0"/>
                        </a:rPr>
                        <a:t>  5000</a:t>
                      </a:r>
                    </a:p>
                  </a:txBody>
                  <a:tcPr marL="91435" marR="91435" marT="45687" marB="45687"/>
                </a:tc>
                <a:extLst>
                  <a:ext uri="{0D108BD9-81ED-4DB2-BD59-A6C34878D82A}">
                    <a16:rowId xmlns:a16="http://schemas.microsoft.com/office/drawing/2014/main" val="10002"/>
                  </a:ext>
                </a:extLst>
              </a:tr>
              <a:tr h="457135">
                <a:tc>
                  <a:txBody>
                    <a:bodyPr/>
                    <a:lstStyle/>
                    <a:p>
                      <a:pPr algn="just"/>
                      <a:r>
                        <a:rPr lang="fr-FR" sz="2400" dirty="0">
                          <a:latin typeface="Arial Black" pitchFamily="34" charset="0"/>
                        </a:rPr>
                        <a:t>3</a:t>
                      </a:r>
                    </a:p>
                  </a:txBody>
                  <a:tcPr marL="91435" marR="91435" marT="45687" marB="45687"/>
                </a:tc>
                <a:tc>
                  <a:txBody>
                    <a:bodyPr/>
                    <a:lstStyle/>
                    <a:p>
                      <a:pPr algn="just"/>
                      <a:r>
                        <a:rPr lang="fr-FR" sz="2400" dirty="0">
                          <a:latin typeface="Arial Black" pitchFamily="34" charset="0"/>
                        </a:rPr>
                        <a:t>Antidépresseurs</a:t>
                      </a:r>
                    </a:p>
                  </a:txBody>
                  <a:tcPr marL="91435" marR="91435" marT="45687" marB="45687"/>
                </a:tc>
                <a:tc>
                  <a:txBody>
                    <a:bodyPr/>
                    <a:lstStyle/>
                    <a:p>
                      <a:pPr algn="just"/>
                      <a:r>
                        <a:rPr lang="fr-FR" sz="2400" dirty="0">
                          <a:latin typeface="Arial Black" pitchFamily="34" charset="0"/>
                        </a:rPr>
                        <a:t>  2000</a:t>
                      </a:r>
                    </a:p>
                  </a:txBody>
                  <a:tcPr marL="91435" marR="91435" marT="45687" marB="45687"/>
                </a:tc>
                <a:extLst>
                  <a:ext uri="{0D108BD9-81ED-4DB2-BD59-A6C34878D82A}">
                    <a16:rowId xmlns:a16="http://schemas.microsoft.com/office/drawing/2014/main" val="10003"/>
                  </a:ext>
                </a:extLst>
              </a:tr>
              <a:tr h="457135">
                <a:tc>
                  <a:txBody>
                    <a:bodyPr/>
                    <a:lstStyle/>
                    <a:p>
                      <a:pPr algn="just"/>
                      <a:r>
                        <a:rPr lang="fr-FR" sz="2400" dirty="0">
                          <a:latin typeface="Arial Black" pitchFamily="34" charset="0"/>
                        </a:rPr>
                        <a:t>4</a:t>
                      </a:r>
                    </a:p>
                  </a:txBody>
                  <a:tcPr marL="91435" marR="91435" marT="45687" marB="45687"/>
                </a:tc>
                <a:tc>
                  <a:txBody>
                    <a:bodyPr/>
                    <a:lstStyle/>
                    <a:p>
                      <a:pPr algn="just"/>
                      <a:r>
                        <a:rPr lang="fr-FR" sz="2400" dirty="0">
                          <a:latin typeface="Arial Black" pitchFamily="34" charset="0"/>
                        </a:rPr>
                        <a:t>Produits de cardiologie</a:t>
                      </a:r>
                    </a:p>
                  </a:txBody>
                  <a:tcPr marL="91435" marR="91435" marT="45687" marB="45687"/>
                </a:tc>
                <a:tc>
                  <a:txBody>
                    <a:bodyPr/>
                    <a:lstStyle/>
                    <a:p>
                      <a:pPr algn="just"/>
                      <a:r>
                        <a:rPr lang="fr-FR" sz="2400" dirty="0">
                          <a:latin typeface="Arial Black" pitchFamily="34" charset="0"/>
                        </a:rPr>
                        <a:t>    50</a:t>
                      </a:r>
                    </a:p>
                  </a:txBody>
                  <a:tcPr marL="91435" marR="91435" marT="45687" marB="45687"/>
                </a:tc>
                <a:extLst>
                  <a:ext uri="{0D108BD9-81ED-4DB2-BD59-A6C34878D82A}">
                    <a16:rowId xmlns:a16="http://schemas.microsoft.com/office/drawing/2014/main" val="10004"/>
                  </a:ext>
                </a:extLst>
              </a:tr>
              <a:tr h="457135">
                <a:tc>
                  <a:txBody>
                    <a:bodyPr/>
                    <a:lstStyle/>
                    <a:p>
                      <a:pPr algn="just"/>
                      <a:r>
                        <a:rPr lang="fr-FR" sz="2400" dirty="0">
                          <a:latin typeface="Arial Black" pitchFamily="34" charset="0"/>
                        </a:rPr>
                        <a:t>5</a:t>
                      </a:r>
                    </a:p>
                  </a:txBody>
                  <a:tcPr marL="91435" marR="91435" marT="45687" marB="45687"/>
                </a:tc>
                <a:tc>
                  <a:txBody>
                    <a:bodyPr/>
                    <a:lstStyle/>
                    <a:p>
                      <a:pPr algn="just"/>
                      <a:r>
                        <a:rPr lang="fr-FR" sz="2400" dirty="0">
                          <a:latin typeface="Arial Black" pitchFamily="34" charset="0"/>
                        </a:rPr>
                        <a:t>Produits d’alimentation bébé</a:t>
                      </a:r>
                    </a:p>
                  </a:txBody>
                  <a:tcPr marL="91435" marR="91435" marT="45687" marB="45687"/>
                </a:tc>
                <a:tc>
                  <a:txBody>
                    <a:bodyPr/>
                    <a:lstStyle/>
                    <a:p>
                      <a:pPr algn="just"/>
                      <a:r>
                        <a:rPr lang="fr-FR" sz="2400" dirty="0">
                          <a:latin typeface="Arial Black" pitchFamily="34" charset="0"/>
                        </a:rPr>
                        <a:t>  7000</a:t>
                      </a:r>
                    </a:p>
                  </a:txBody>
                  <a:tcPr marL="91435" marR="91435" marT="45687" marB="45687"/>
                </a:tc>
                <a:extLst>
                  <a:ext uri="{0D108BD9-81ED-4DB2-BD59-A6C34878D82A}">
                    <a16:rowId xmlns:a16="http://schemas.microsoft.com/office/drawing/2014/main" val="10005"/>
                  </a:ext>
                </a:extLst>
              </a:tr>
              <a:tr h="457135">
                <a:tc>
                  <a:txBody>
                    <a:bodyPr/>
                    <a:lstStyle/>
                    <a:p>
                      <a:pPr algn="just"/>
                      <a:r>
                        <a:rPr lang="fr-FR" sz="2400" dirty="0">
                          <a:latin typeface="Arial Black" pitchFamily="34" charset="0"/>
                        </a:rPr>
                        <a:t>6</a:t>
                      </a:r>
                    </a:p>
                  </a:txBody>
                  <a:tcPr marL="91435" marR="91435" marT="45687" marB="45687"/>
                </a:tc>
                <a:tc>
                  <a:txBody>
                    <a:bodyPr/>
                    <a:lstStyle/>
                    <a:p>
                      <a:pPr algn="just"/>
                      <a:r>
                        <a:rPr lang="fr-FR" sz="2400" dirty="0">
                          <a:latin typeface="Arial Black" pitchFamily="34" charset="0"/>
                        </a:rPr>
                        <a:t>Antibiotiques</a:t>
                      </a:r>
                    </a:p>
                  </a:txBody>
                  <a:tcPr marL="91435" marR="91435" marT="45687" marB="45687"/>
                </a:tc>
                <a:tc>
                  <a:txBody>
                    <a:bodyPr/>
                    <a:lstStyle/>
                    <a:p>
                      <a:pPr algn="just"/>
                      <a:r>
                        <a:rPr lang="fr-FR" sz="2400" dirty="0">
                          <a:latin typeface="Arial Black" pitchFamily="34" charset="0"/>
                        </a:rPr>
                        <a:t>18000</a:t>
                      </a:r>
                    </a:p>
                  </a:txBody>
                  <a:tcPr marL="91435" marR="91435" marT="45687" marB="45687"/>
                </a:tc>
                <a:extLst>
                  <a:ext uri="{0D108BD9-81ED-4DB2-BD59-A6C34878D82A}">
                    <a16:rowId xmlns:a16="http://schemas.microsoft.com/office/drawing/2014/main" val="10006"/>
                  </a:ext>
                </a:extLst>
              </a:tr>
              <a:tr h="457135">
                <a:tc>
                  <a:txBody>
                    <a:bodyPr/>
                    <a:lstStyle/>
                    <a:p>
                      <a:pPr algn="just"/>
                      <a:r>
                        <a:rPr lang="fr-FR" sz="2400" dirty="0">
                          <a:latin typeface="Arial Black" pitchFamily="34" charset="0"/>
                        </a:rPr>
                        <a:t>7</a:t>
                      </a:r>
                    </a:p>
                  </a:txBody>
                  <a:tcPr marL="91435" marR="91435" marT="45687" marB="45687"/>
                </a:tc>
                <a:tc>
                  <a:txBody>
                    <a:bodyPr/>
                    <a:lstStyle/>
                    <a:p>
                      <a:pPr algn="just"/>
                      <a:r>
                        <a:rPr lang="fr-FR" sz="2400" dirty="0">
                          <a:latin typeface="Arial Black" pitchFamily="34" charset="0"/>
                        </a:rPr>
                        <a:t>Anti-diarrhéiques</a:t>
                      </a:r>
                    </a:p>
                  </a:txBody>
                  <a:tcPr marL="91435" marR="91435" marT="45687" marB="45687"/>
                </a:tc>
                <a:tc>
                  <a:txBody>
                    <a:bodyPr/>
                    <a:lstStyle/>
                    <a:p>
                      <a:pPr algn="just"/>
                      <a:r>
                        <a:rPr lang="fr-FR" sz="2400" dirty="0">
                          <a:latin typeface="Arial Black" pitchFamily="34" charset="0"/>
                        </a:rPr>
                        <a:t>12000</a:t>
                      </a:r>
                    </a:p>
                  </a:txBody>
                  <a:tcPr marL="91435" marR="91435" marT="45687" marB="45687"/>
                </a:tc>
                <a:extLst>
                  <a:ext uri="{0D108BD9-81ED-4DB2-BD59-A6C34878D82A}">
                    <a16:rowId xmlns:a16="http://schemas.microsoft.com/office/drawing/2014/main" val="10007"/>
                  </a:ext>
                </a:extLst>
              </a:tr>
              <a:tr h="457135">
                <a:tc>
                  <a:txBody>
                    <a:bodyPr/>
                    <a:lstStyle/>
                    <a:p>
                      <a:pPr algn="just"/>
                      <a:r>
                        <a:rPr lang="fr-FR" sz="2400" dirty="0">
                          <a:latin typeface="Arial Black" pitchFamily="34" charset="0"/>
                        </a:rPr>
                        <a:t>8</a:t>
                      </a:r>
                    </a:p>
                  </a:txBody>
                  <a:tcPr marL="91435" marR="91435" marT="45687" marB="45687"/>
                </a:tc>
                <a:tc>
                  <a:txBody>
                    <a:bodyPr/>
                    <a:lstStyle/>
                    <a:p>
                      <a:pPr algn="just"/>
                      <a:r>
                        <a:rPr lang="fr-FR" sz="2400" dirty="0">
                          <a:latin typeface="Arial Black" pitchFamily="34" charset="0"/>
                        </a:rPr>
                        <a:t>Antipaludéens</a:t>
                      </a:r>
                    </a:p>
                  </a:txBody>
                  <a:tcPr marL="91435" marR="91435" marT="45687" marB="45687"/>
                </a:tc>
                <a:tc>
                  <a:txBody>
                    <a:bodyPr/>
                    <a:lstStyle/>
                    <a:p>
                      <a:pPr algn="just"/>
                      <a:r>
                        <a:rPr lang="fr-FR" sz="2400" dirty="0">
                          <a:latin typeface="Arial Black" pitchFamily="34" charset="0"/>
                        </a:rPr>
                        <a:t>53000</a:t>
                      </a:r>
                    </a:p>
                  </a:txBody>
                  <a:tcPr marL="91435" marR="91435" marT="45687" marB="45687"/>
                </a:tc>
                <a:extLst>
                  <a:ext uri="{0D108BD9-81ED-4DB2-BD59-A6C34878D82A}">
                    <a16:rowId xmlns:a16="http://schemas.microsoft.com/office/drawing/2014/main" val="10008"/>
                  </a:ext>
                </a:extLst>
              </a:tr>
            </a:tbl>
          </a:graphicData>
        </a:graphic>
      </p:graphicFrame>
      <p:sp>
        <p:nvSpPr>
          <p:cNvPr id="6" name="Titre 5"/>
          <p:cNvSpPr>
            <a:spLocks noGrp="1"/>
          </p:cNvSpPr>
          <p:nvPr>
            <p:ph type="title"/>
          </p:nvPr>
        </p:nvSpPr>
        <p:spPr>
          <a:xfrm>
            <a:off x="468313" y="981078"/>
            <a:ext cx="8229600" cy="346075"/>
          </a:xfrm>
        </p:spPr>
        <p:txBody>
          <a:bodyPr/>
          <a:lstStyle/>
          <a:p>
            <a:pPr>
              <a:defRPr/>
            </a:pPr>
            <a:r>
              <a:rPr lang="fr-FR" sz="2400" kern="12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Exercice d’application</a:t>
            </a:r>
          </a:p>
        </p:txBody>
      </p:sp>
      <p:sp>
        <p:nvSpPr>
          <p:cNvPr id="158765" name="Rectangle 1"/>
          <p:cNvSpPr>
            <a:spLocks noChangeArrowheads="1"/>
          </p:cNvSpPr>
          <p:nvPr/>
        </p:nvSpPr>
        <p:spPr bwMode="auto">
          <a:xfrm>
            <a:off x="0" y="11589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just" fontAlgn="base">
              <a:spcBef>
                <a:spcPct val="0"/>
              </a:spcBef>
              <a:spcAft>
                <a:spcPct val="0"/>
              </a:spcAft>
              <a:buClrTx/>
              <a:buSzTx/>
              <a:buFontTx/>
              <a:buNone/>
            </a:pPr>
            <a:r>
              <a:rPr lang="fr-FR" altLang="fr-FR" sz="2400" b="1">
                <a:solidFill>
                  <a:srgbClr val="000514"/>
                </a:solidFill>
                <a:latin typeface="Verdana" panose="020B0604030504040204" pitchFamily="34" charset="0"/>
                <a:cs typeface="Arial" panose="020B0604020202020204" pitchFamily="34" charset="0"/>
              </a:rPr>
              <a:t>1-2-Diagramme de Pareto ou diagramme des 80/20</a:t>
            </a:r>
          </a:p>
        </p:txBody>
      </p:sp>
    </p:spTree>
    <p:extLst>
      <p:ext uri="{BB962C8B-B14F-4D97-AF65-F5344CB8AC3E}">
        <p14:creationId xmlns:p14="http://schemas.microsoft.com/office/powerpoint/2010/main" val="238300845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25088" y="274638"/>
            <a:ext cx="8642351" cy="6308723"/>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1-3-Diagramme causes à effets</a:t>
            </a:r>
          </a:p>
          <a:p>
            <a:pPr algn="just">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(d’Ichikawa, en arêtes de poissons, des 5M)</a:t>
            </a:r>
          </a:p>
          <a:p>
            <a:pPr algn="just">
              <a:defRPr/>
            </a:pPr>
            <a:endPar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a-Définition</a:t>
            </a:r>
          </a:p>
          <a:p>
            <a:pPr marL="457189" indent="-457189" algn="just">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Permet de visualiser les causes d’un dysfonctionnement. </a:t>
            </a:r>
          </a:p>
          <a:p>
            <a:pPr marL="457189" indent="-457189" algn="just">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Regroupées classiquement par familles autour des 5M (</a:t>
            </a: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Main d’œuvre, Matériel, Matière première, Méthodes et le Milieu) </a:t>
            </a:r>
          </a:p>
          <a:p>
            <a:pPr marL="457189" indent="-457189" algn="just">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Créé et diffusé par Ichikawa ingénieur japonais</a:t>
            </a:r>
          </a:p>
          <a:p>
            <a:pPr marL="457189" indent="-457189" algn="just">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a:t>
            </a: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On peut y ajouter 2 autres M (</a:t>
            </a:r>
            <a:r>
              <a:rPr lang="fr-FR" sz="260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Management, Moyens financiers)</a:t>
            </a:r>
          </a:p>
        </p:txBody>
      </p:sp>
    </p:spTree>
    <p:extLst>
      <p:ext uri="{BB962C8B-B14F-4D97-AF65-F5344CB8AC3E}">
        <p14:creationId xmlns:p14="http://schemas.microsoft.com/office/powerpoint/2010/main" val="2171540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79389" y="1052514"/>
            <a:ext cx="8964612" cy="4464051"/>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1-3-Diagramme causes à effets</a:t>
            </a:r>
          </a:p>
          <a:p>
            <a:pPr algn="just">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d’Ichikawa</a:t>
            </a:r>
          </a:p>
          <a:p>
            <a:pPr algn="just">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en arêtes de poissons 			   		   des 5M</a:t>
            </a:r>
          </a:p>
          <a:p>
            <a:pPr algn="just">
              <a:defRPr/>
            </a:pPr>
            <a:endPar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b-Description</a:t>
            </a:r>
          </a:p>
          <a:p>
            <a:pPr marL="457189" indent="-457189" algn="just">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Préciser le problème</a:t>
            </a:r>
          </a:p>
          <a:p>
            <a:pPr marL="457189" indent="-457189" algn="just">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Identifier les causes</a:t>
            </a:r>
          </a:p>
          <a:p>
            <a:pPr marL="457189" indent="-457189" algn="just">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Construire le diagramme</a:t>
            </a:r>
          </a:p>
        </p:txBody>
      </p:sp>
    </p:spTree>
    <p:extLst>
      <p:ext uri="{BB962C8B-B14F-4D97-AF65-F5344CB8AC3E}">
        <p14:creationId xmlns:p14="http://schemas.microsoft.com/office/powerpoint/2010/main" val="252687690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82550" y="404817"/>
            <a:ext cx="9036051" cy="6092825"/>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1-3-Diagramme causes à effets</a:t>
            </a:r>
          </a:p>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a:t>
            </a: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b-Description</a:t>
            </a:r>
          </a:p>
          <a:p>
            <a:pPr marL="457189" indent="-457189" algn="just">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Exploiter le diagramme : identifier les 5 à 8 causes majeures qui semblent être les plus influentes, vérifier avec le groupe que ces causes sont bien significatives</a:t>
            </a:r>
          </a:p>
          <a:p>
            <a:pPr marL="457189" indent="-457189" algn="just">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Vérifier ultérieurement sur le terrain la validité des causes essentielles retenues</a:t>
            </a:r>
            <a:b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endPar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7399951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Espace réservé du contenu 4"/>
          <p:cNvPicPr preferRelativeResize="0">
            <a:picLocks noGrp="1"/>
          </p:cNvPicPr>
          <p:nvPr>
            <p:ph/>
          </p:nvPr>
        </p:nvPicPr>
        <p:blipFill>
          <a:blip r:embed="rId2">
            <a:extLst>
              <a:ext uri="{28A0092B-C50C-407E-A947-70E740481C1C}">
                <a14:useLocalDpi xmlns:a14="http://schemas.microsoft.com/office/drawing/2010/main" val="0"/>
              </a:ext>
            </a:extLst>
          </a:blip>
          <a:srcRect/>
          <a:stretch>
            <a:fillRect/>
          </a:stretch>
        </p:blipFill>
        <p:spPr>
          <a:xfrm>
            <a:off x="250826" y="908054"/>
            <a:ext cx="8713788" cy="5616575"/>
          </a:xfrm>
        </p:spPr>
      </p:pic>
    </p:spTree>
    <p:extLst>
      <p:ext uri="{BB962C8B-B14F-4D97-AF65-F5344CB8AC3E}">
        <p14:creationId xmlns:p14="http://schemas.microsoft.com/office/powerpoint/2010/main" val="2457006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977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50829" y="188914"/>
            <a:ext cx="8785225" cy="5516563"/>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lnSpc>
                <a:spcPct val="150000"/>
              </a:lnSpc>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1-4- Brainstorming ou Remue-méninges ou  </a:t>
            </a:r>
          </a:p>
          <a:p>
            <a:pPr algn="just">
              <a:lnSpc>
                <a:spcPct val="150000"/>
              </a:lnSpc>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Brassage d’idées </a:t>
            </a:r>
          </a:p>
          <a:p>
            <a:pPr algn="just">
              <a:defRPr/>
            </a:pPr>
            <a:endPar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a-Définition</a:t>
            </a:r>
          </a:p>
          <a:p>
            <a:pPr marL="457189" indent="-457189" algn="l">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Recherche d’idées originales dans un groupe par la libre expression sur un sujet donné. </a:t>
            </a:r>
          </a:p>
          <a:p>
            <a:pPr marL="457189" indent="-457189" algn="l">
              <a:lnSpc>
                <a:spcPct val="150000"/>
              </a:lnSpc>
              <a:buFont typeface="Arial" panose="020B0604020202020204" pitchFamily="34" charset="0"/>
              <a:buChar char="•"/>
              <a:defRPr/>
            </a:pPr>
            <a: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Technique de créativité destinée à produire des idées en groupe</a:t>
            </a:r>
            <a:br>
              <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endPar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7557547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82550" y="476251"/>
            <a:ext cx="9036051" cy="6381751"/>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lnSpc>
                <a:spcPct val="150000"/>
              </a:lnSpc>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1-4- Brainstorming ou Remue-méninges ou  </a:t>
            </a:r>
          </a:p>
          <a:p>
            <a:pPr algn="just">
              <a:lnSpc>
                <a:spcPct val="150000"/>
              </a:lnSpc>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Brassage d’idées </a:t>
            </a:r>
          </a:p>
          <a:p>
            <a:pPr algn="just">
              <a:defRPr/>
            </a:pPr>
            <a:endParaRPr lang="fr-FR" sz="11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b-Description</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Indiquer clairement l’objet de la séance, l’écrire lisiblement et l’expliquer</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Annoncer la façon de procéder:</a:t>
            </a:r>
            <a:b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chaque participant n’émet qu’une idée à la fois  </a:t>
            </a:r>
            <a:b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toutes les idées émises sont recevables et  notées </a:t>
            </a:r>
          </a:p>
          <a:p>
            <a:pPr algn="just">
              <a:lnSpc>
                <a:spcPct val="150000"/>
              </a:lnSpc>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 c’est avant tout la quantité d’idées qui est recherchée</a:t>
            </a:r>
            <a:endPar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4415111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82550" y="476251"/>
            <a:ext cx="9036051" cy="6381751"/>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lnSpc>
                <a:spcPct val="150000"/>
              </a:lnSpc>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1-4- Brainstorming ou Remue-méninges ou  </a:t>
            </a:r>
          </a:p>
          <a:p>
            <a:pPr algn="just">
              <a:lnSpc>
                <a:spcPct val="150000"/>
              </a:lnSpc>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Brassage d’idées </a:t>
            </a:r>
          </a:p>
          <a:p>
            <a:pPr algn="just">
              <a:defRPr/>
            </a:pPr>
            <a:endParaRPr lang="fr-FR" sz="11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b-Description</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aucune idée ne doit être critiquée de façon verbale, ni même commentée</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l’objectif doit être pour tous les participants de s’enrichir mutuellement par les avis successifs</a:t>
            </a:r>
          </a:p>
          <a:p>
            <a:pPr marL="457189" indent="-457189" algn="l">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un seul à priori pour tout le groupe : ne pas avoir d’à priori</a:t>
            </a:r>
            <a:b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endPar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8639487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82550" y="0"/>
            <a:ext cx="9036051" cy="6858000"/>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lnSpc>
                <a:spcPct val="150000"/>
              </a:lnSpc>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1-4- Brainstorming ou Remue-méninges ou  </a:t>
            </a:r>
          </a:p>
          <a:p>
            <a:pPr algn="just">
              <a:lnSpc>
                <a:spcPct val="150000"/>
              </a:lnSpc>
              <a:defRPr/>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Brassage d’idées </a:t>
            </a:r>
          </a:p>
          <a:p>
            <a:pPr algn="just">
              <a:defRPr/>
            </a:pPr>
            <a:endParaRPr lang="fr-FR" sz="11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b-Description</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Laisser 2 à 3 mn à chaque participant pour noter individuellement ses propositions</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Inciter les participants à exprimer toutes les idées qui leur viennent à l’esprit chacun à son tour</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Ecrire dans l’ordre chronologique d’apparition chaque idée au tableau</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Quand les idées paraissent épuisées, exprimer les vôtres et les ajouter sur la liste </a:t>
            </a:r>
            <a:b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endPar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0311245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82554" y="188916"/>
            <a:ext cx="8882063" cy="6669087"/>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1-4- Brainstorming ou Remue-méninges ou  </a:t>
            </a:r>
          </a:p>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Brassage d’idées </a:t>
            </a:r>
          </a:p>
          <a:p>
            <a:pPr algn="just">
              <a:defRPr/>
            </a:pPr>
            <a:endParaRPr lang="fr-FR" sz="11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b-Description</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Chercher à relancer la production d’idées en encourageant les participants à piller, par associations les propositions déjà exprimées</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Reformuler les idées floues</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Rejeter les idées hors sujet avec l’accord du groupe,</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Regrouper les idées de même nature pour éviter les redondances</a:t>
            </a:r>
          </a:p>
          <a:p>
            <a:pPr marL="457189" indent="-457189" algn="just">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Améliorer la compréhension des différentes idées émises</a:t>
            </a:r>
            <a:endPar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3661387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82554" y="188916"/>
            <a:ext cx="8882063" cy="6669087"/>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1-5- QQOQCP ou 5W1H </a:t>
            </a:r>
          </a:p>
          <a:p>
            <a:pPr algn="just">
              <a:defRPr/>
            </a:pPr>
            <a:endPar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lgn="just">
              <a:defRPr/>
            </a:pPr>
            <a:endParaRPr lang="fr-FR" sz="11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a-Définition</a:t>
            </a:r>
          </a:p>
          <a:p>
            <a:pPr>
              <a:defRPr/>
            </a:pPr>
            <a:endPar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Technique de structuration de l’information sur un sujet donné sur la base des questions suivantes : Quoi ? Qui ? Où ? Quand ? Comment ? et Pourquoi ?</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Raisonnement déjà proposé il y a 2000 ans par l’empereur Quintilien qui l’utilisait pour instruire les procès</a:t>
            </a:r>
            <a:endPar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8797094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61941" y="549277"/>
            <a:ext cx="8631237" cy="5445125"/>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1-5- QQOQCP ou 5W1H</a:t>
            </a:r>
          </a:p>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a:t>
            </a: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b-Description</a:t>
            </a:r>
          </a:p>
          <a:p>
            <a:pPr>
              <a:defRPr/>
            </a:pPr>
            <a:endParaRPr lang="fr-FR" sz="10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Bien préciser l’objectif aux participants se baser sur les règles du brainstorming pour approfondir chacune des 6 questions du QQOQCP</a:t>
            </a:r>
          </a:p>
          <a:p>
            <a:pPr marL="457189" indent="-457189" algn="just">
              <a:lnSpc>
                <a:spcPct val="150000"/>
              </a:lnSpc>
              <a:buFont typeface="Arial" panose="020B0604020202020204" pitchFamily="34" charset="0"/>
              <a:buChar char="•"/>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Quoi ?</a:t>
            </a: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 Que voulons-nous faire ? </a:t>
            </a:r>
            <a:r>
              <a:rPr lang="fr-FR" sz="2500" b="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Pourquoi ? »</a:t>
            </a:r>
          </a:p>
          <a:p>
            <a:pPr marL="457189" indent="-457189" algn="just">
              <a:lnSpc>
                <a:spcPct val="150000"/>
              </a:lnSpc>
              <a:buFont typeface="Arial" panose="020B0604020202020204" pitchFamily="34" charset="0"/>
              <a:buChar char="•"/>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Qui ?</a:t>
            </a: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   Qui est concerné dans la mise en œuvre de la solution préconisée ? </a:t>
            </a:r>
            <a:r>
              <a:rPr lang="fr-FR" sz="2500" b="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Pourquoi ? »</a:t>
            </a:r>
            <a:endParaRPr lang="fr-FR" sz="2600" b="0"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9543132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82554" y="188916"/>
            <a:ext cx="8882063" cy="6669087"/>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1-5- QQOQCP ou 5W1H </a:t>
            </a:r>
          </a:p>
          <a:p>
            <a:pPr algn="just">
              <a:defRPr/>
            </a:pPr>
            <a:endParaRPr lang="fr-FR" sz="11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b-Description</a:t>
            </a:r>
          </a:p>
          <a:p>
            <a:pPr>
              <a:defRPr/>
            </a:pPr>
            <a:endParaRPr lang="fr-FR" sz="10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marL="457189" indent="-457189" algn="just">
              <a:lnSpc>
                <a:spcPct val="150000"/>
              </a:lnSpc>
              <a:buFont typeface="Arial" panose="020B0604020202020204" pitchFamily="34" charset="0"/>
              <a:buChar char="•"/>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Où ?</a:t>
            </a: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 Dans quels secteurs l’action va-t-elle être réalisée ? « </a:t>
            </a:r>
            <a:r>
              <a:rPr lang="fr-FR" sz="2500" b="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Pourquoi ? »</a:t>
            </a:r>
          </a:p>
          <a:p>
            <a:pPr marL="457189" indent="-457189" algn="just">
              <a:lnSpc>
                <a:spcPct val="150000"/>
              </a:lnSpc>
              <a:buFont typeface="Arial" panose="020B0604020202020204" pitchFamily="34" charset="0"/>
              <a:buChar char="•"/>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Quand ?</a:t>
            </a: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 A quel moment l’action devra-t-elle être mise en application ? Sur quelle durée ou à quelle fréquence ? </a:t>
            </a:r>
            <a:r>
              <a:rPr lang="fr-FR" sz="2500" b="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Pourquoi ? »</a:t>
            </a:r>
          </a:p>
          <a:p>
            <a:pPr marL="457189" indent="-457189" algn="just">
              <a:lnSpc>
                <a:spcPct val="150000"/>
              </a:lnSpc>
              <a:buFont typeface="Arial" panose="020B0604020202020204" pitchFamily="34" charset="0"/>
              <a:buChar char="•"/>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Comment ?</a:t>
            </a: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 Comment allons-nous procéder en termes d’étapes de modalités de réalisation, de moyens associés... ? </a:t>
            </a:r>
            <a:r>
              <a:rPr lang="fr-FR" sz="2500" b="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Pourquoi ? »</a:t>
            </a:r>
            <a:endPar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2889283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468313" y="476251"/>
            <a:ext cx="8342312" cy="6065839"/>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1-5- QQOQCP ou 5W1H </a:t>
            </a:r>
          </a:p>
          <a:p>
            <a:pPr algn="just">
              <a:defRPr/>
            </a:pPr>
            <a:endParaRPr lang="fr-FR" sz="11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lnSpc>
                <a:spcPct val="150000"/>
              </a:lnSpc>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a:t>
            </a:r>
            <a:r>
              <a:rPr lang="fr-FR" sz="25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Exploitation</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Procéder à la synthèse de toutes les idées émises sur les différentes questions</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Etablir un plan d’action impliquant concrètement chaque participant</a:t>
            </a:r>
          </a:p>
          <a:p>
            <a:pPr marL="457189" indent="-457189" algn="just">
              <a:lnSpc>
                <a:spcPct val="150000"/>
              </a:lnSpc>
              <a:buFont typeface="Arial" panose="020B0604020202020204" pitchFamily="34" charset="0"/>
              <a:buChar char="•"/>
              <a:defRPr/>
            </a:pPr>
            <a: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Vérifier que chacun a  compris son rôle dans l’action à entreprendre et est en mesure de donner une suite.</a:t>
            </a:r>
            <a:br>
              <a:rPr lang="fr-FR" sz="2500" b="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br>
            <a:endParaRPr lang="fr-FR" sz="2600" b="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4689376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36477" y="777921"/>
            <a:ext cx="8871045" cy="5764169"/>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1-6- Les 5S</a:t>
            </a:r>
            <a:endParaRPr lang="fr-FR" sz="11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a:lnSpc>
                <a:spcPct val="150000"/>
              </a:lnSpc>
              <a:defRPr/>
            </a:pPr>
            <a:r>
              <a:rPr lang="fr-FR" sz="26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a-Origine</a:t>
            </a:r>
            <a:endParaRPr lang="fr-FR" sz="2500" b="0" i="1"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marL="457189" indent="-457189" algn="just">
              <a:lnSpc>
                <a:spcPct val="150000"/>
              </a:lnSpc>
              <a:buFont typeface="Arial" panose="020B0604020202020204" pitchFamily="34" charset="0"/>
              <a:buChar char="•"/>
              <a:defRP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Japon, mais origine pas clairement établie.</a:t>
            </a:r>
          </a:p>
          <a:p>
            <a:pPr marL="457189" indent="-457189" algn="just">
              <a:lnSpc>
                <a:spcPct val="150000"/>
              </a:lnSpc>
              <a:buFont typeface="Arial" panose="020B0604020202020204" pitchFamily="34" charset="0"/>
              <a:buChar char="•"/>
              <a:defRP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première lettre de chacune des 5 opérations à conduire dans cette technique.  </a:t>
            </a:r>
          </a:p>
          <a:p>
            <a:pPr marL="457189" indent="-457189" algn="just">
              <a:lnSpc>
                <a:spcPct val="150000"/>
              </a:lnSpc>
              <a:buFont typeface="Arial" panose="020B0604020202020204" pitchFamily="34" charset="0"/>
              <a:buChar char="•"/>
              <a:defRPr/>
            </a:pPr>
            <a:r>
              <a:rPr lang="fr-FR" sz="20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Mot Japonais Prononciation Traduction Interprétation </a:t>
            </a:r>
            <a:r>
              <a:rPr 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Seiri</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Seili</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Débarras 	Trier </a:t>
            </a:r>
          </a:p>
          <a:p>
            <a:pPr algn="just">
              <a:lnSpc>
                <a:spcPct val="150000"/>
              </a:lnSpc>
              <a:defRP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Seiton</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Seitone</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Rangement 	Ranger </a:t>
            </a:r>
          </a:p>
          <a:p>
            <a:pPr algn="l">
              <a:lnSpc>
                <a:spcPct val="150000"/>
              </a:lnSpc>
              <a:defRP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Seiso</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Seisoo</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Nettoyage      Nettoyer</a:t>
            </a:r>
            <a:r>
              <a:rPr lang="fr-FR" sz="2400" b="0" dirty="0">
                <a:solidFill>
                  <a:srgbClr val="002060"/>
                </a:solidFill>
                <a:effectLst/>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89412143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77422" y="1364776"/>
            <a:ext cx="8775510" cy="4481278"/>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1-6- Les 5S</a:t>
            </a:r>
            <a:endParaRPr lang="fr-FR" sz="11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a:p>
            <a:pPr marL="457189" indent="-457189" algn="l">
              <a:lnSpc>
                <a:spcPct val="150000"/>
              </a:lnSpc>
              <a:buFont typeface="Arial" panose="020B0604020202020204" pitchFamily="34" charset="0"/>
              <a:buChar char="•"/>
              <a:defRPr/>
            </a:pPr>
            <a:r>
              <a:rPr lang="fr-FR" sz="20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Mot Japonais Prononciation Traduction Interprétation </a:t>
            </a:r>
            <a:r>
              <a:rPr 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Seiketsu</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Seikétsou</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Ordre 	</a:t>
            </a:r>
            <a:r>
              <a:rPr lang="fr-FR" sz="20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Conserver    						                 en ordre et propre </a:t>
            </a:r>
          </a:p>
          <a:p>
            <a:pPr marL="457189" indent="-457189" algn="just">
              <a:lnSpc>
                <a:spcPct val="150000"/>
              </a:lnSpc>
              <a:buFont typeface="Arial" panose="020B0604020202020204" pitchFamily="34" charset="0"/>
              <a:buChar char="•"/>
              <a:defRPr/>
            </a:pPr>
            <a:r>
              <a:rPr 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Shitsuke</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Chitsouké</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Rigueur     </a:t>
            </a:r>
            <a:r>
              <a:rPr lang="fr-FR" sz="20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Formaliser et 								impliquer </a:t>
            </a:r>
          </a:p>
        </p:txBody>
      </p:sp>
    </p:spTree>
    <p:extLst>
      <p:ext uri="{BB962C8B-B14F-4D97-AF65-F5344CB8AC3E}">
        <p14:creationId xmlns:p14="http://schemas.microsoft.com/office/powerpoint/2010/main" val="123646841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409433" y="723331"/>
            <a:ext cx="8366078" cy="5786651"/>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lnSpc>
                <a:spcPct val="150000"/>
              </a:lnSpc>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1-6-1-Se</a:t>
            </a:r>
            <a:r>
              <a:rPr lang="fr-FR" sz="24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iri</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(Débarras)</a:t>
            </a:r>
            <a:b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Eliminer tout ce qui ne sert pas la tâche présente. </a:t>
            </a:r>
          </a:p>
          <a:p>
            <a:pPr algn="just">
              <a:lnSpc>
                <a:spcPct val="150000"/>
              </a:lnSpc>
              <a:defRP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Travailler sur un thème, sur un sujet. </a:t>
            </a:r>
          </a:p>
          <a:p>
            <a:pPr marL="342900" indent="-342900" algn="just">
              <a:lnSpc>
                <a:spcPct val="150000"/>
              </a:lnSpc>
              <a:buFontTx/>
              <a:buChar char="-"/>
              <a:defRP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Ne pas s'encombrer d'accessoires, d'outils, de dossiers, de documents inutiles pour son accomplissement. </a:t>
            </a:r>
          </a:p>
          <a:p>
            <a:pPr marL="342900" indent="-342900" algn="just">
              <a:lnSpc>
                <a:spcPct val="150000"/>
              </a:lnSpc>
              <a:buFontTx/>
              <a:buChar char="-"/>
              <a:defRP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Libérer le plan de travail de tous les instruments et accessoires inutiles pour les travaux du moment</a:t>
            </a:r>
          </a:p>
          <a:p>
            <a:pPr marL="342900" indent="-342900" algn="just">
              <a:lnSpc>
                <a:spcPct val="150000"/>
              </a:lnSpc>
              <a:buFontTx/>
              <a:buChar char="-"/>
              <a:defRP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Gain de temps et limitation des risques d'erreur.</a:t>
            </a:r>
          </a:p>
          <a:p>
            <a:pPr algn="just">
              <a:lnSpc>
                <a:spcPct val="150000"/>
              </a:lnSpc>
              <a:defRPr/>
            </a:pPr>
            <a:endParaRPr lang="fr-FR" sz="1100" dirty="0">
              <a:solidFill>
                <a:srgbClr val="000514"/>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3114355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409433" y="723331"/>
            <a:ext cx="8366078" cy="5786651"/>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just">
              <a:lnSpc>
                <a:spcPct val="150000"/>
              </a:lnSpc>
              <a:defRPr/>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1-6-2-Seiton</a:t>
            </a:r>
            <a:r>
              <a:rPr lang="fr-FR" sz="2800" b="0" dirty="0">
                <a:effectLst/>
              </a:rPr>
              <a:t> </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(Rangement)</a:t>
            </a:r>
            <a:b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Ranger de façon rationnelle outils et accessoires du plan de travail.</a:t>
            </a:r>
          </a:p>
          <a:p>
            <a:pPr marL="342900" indent="-342900" algn="just">
              <a:lnSpc>
                <a:spcPct val="150000"/>
              </a:lnSpc>
              <a:buFontTx/>
              <a:buChar char="-"/>
              <a:defRP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Une place pour chaque objet et chaque objet à sa place. </a:t>
            </a:r>
          </a:p>
          <a:p>
            <a:pPr marL="342900" indent="-342900" algn="just">
              <a:lnSpc>
                <a:spcPct val="150000"/>
              </a:lnSpc>
              <a:buFontTx/>
              <a:buChar char="-"/>
              <a:defRP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Objet peut-être outil, instrument, document, une mention sur un document</a:t>
            </a:r>
            <a:endParaRPr lang="fr-FR" sz="24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2955463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7547" y="1064526"/>
            <a:ext cx="8366078" cy="4217158"/>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l">
              <a:lnSpc>
                <a:spcPct val="150000"/>
              </a:lnSpc>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1-6-3-Seiso</a:t>
            </a:r>
            <a:r>
              <a:rPr 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(Nettoyage)</a:t>
            </a:r>
            <a:b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Nettoyer régulièrement l'espace de travail.</a:t>
            </a:r>
          </a:p>
          <a:p>
            <a:pPr algn="l">
              <a:lnSpc>
                <a:spcPct val="150000"/>
              </a:lnSpc>
            </a:pPr>
            <a:endPar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p>
            <a:pPr algn="l">
              <a:lnSpc>
                <a:spcPct val="150000"/>
              </a:lnSpc>
            </a:pPr>
            <a:r>
              <a:rPr lang="fr-FR" sz="26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1-6-4- </a:t>
            </a:r>
            <a:r>
              <a:rPr lang="fr-FR" sz="2600" dirty="0" err="1">
                <a:solidFill>
                  <a:srgbClr val="000514"/>
                </a:solidFill>
                <a:effectLst/>
                <a:latin typeface="Verdana" panose="020B0604030504040204" pitchFamily="34" charset="0"/>
                <a:ea typeface="Verdana" panose="020B0604030504040204" pitchFamily="34" charset="0"/>
                <a:cs typeface="Verdana" panose="020B0604030504040204" pitchFamily="34" charset="0"/>
              </a:rPr>
              <a:t>Seiketsu</a:t>
            </a:r>
            <a:r>
              <a:rPr 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(Standardiser)</a:t>
            </a:r>
            <a:b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Etablir les règles de débarras, de rangement, de classement et de nettoyage.</a:t>
            </a:r>
          </a:p>
        </p:txBody>
      </p:sp>
    </p:spTree>
    <p:extLst>
      <p:ext uri="{BB962C8B-B14F-4D97-AF65-F5344CB8AC3E}">
        <p14:creationId xmlns:p14="http://schemas.microsoft.com/office/powerpoint/2010/main" val="335081003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86604" y="436722"/>
            <a:ext cx="8366078" cy="6080077"/>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l">
              <a:lnSpc>
                <a:spcPct val="150000"/>
              </a:lnSpc>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1-6-5-Shitsuke</a:t>
            </a:r>
            <a:r>
              <a:rPr lang="fr-FR" sz="2800" b="0" dirty="0">
                <a:effectLst/>
              </a:rPr>
              <a:t> </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(Discipline)</a:t>
            </a:r>
            <a:b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Adopter des règles et une discipline pour appliquer le 5S avec rigueur dans une dynamique de </a:t>
            </a:r>
            <a:r>
              <a:rPr lang="fr-FR" sz="24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progrès continu organisé</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(PDCA). </a:t>
            </a:r>
          </a:p>
          <a:p>
            <a:pPr marL="342900" indent="-342900" algn="l">
              <a:lnSpc>
                <a:spcPct val="150000"/>
              </a:lnSpc>
              <a:buFontTx/>
              <a:buChar cha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Pas de perfection sans un effort continu. </a:t>
            </a:r>
          </a:p>
          <a:p>
            <a:pPr marL="342900" indent="-342900" algn="l">
              <a:lnSpc>
                <a:spcPct val="150000"/>
              </a:lnSpc>
              <a:buFontTx/>
              <a:buChar char="-"/>
            </a:pP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Importance du déploiement d’un plan de progression avec des </a:t>
            </a:r>
            <a:r>
              <a:rPr lang="fr-FR" sz="24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objectifs précis pour baliser le parcours </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et des </a:t>
            </a:r>
            <a:r>
              <a:rPr lang="fr-FR" sz="24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indicateurs judicieusement choisis</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pour mesurer la progression. </a:t>
            </a:r>
          </a:p>
        </p:txBody>
      </p:sp>
    </p:spTree>
    <p:extLst>
      <p:ext uri="{BB962C8B-B14F-4D97-AF65-F5344CB8AC3E}">
        <p14:creationId xmlns:p14="http://schemas.microsoft.com/office/powerpoint/2010/main" val="300952498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327546" y="1064525"/>
            <a:ext cx="8720919" cy="4681181"/>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l">
              <a:lnSpc>
                <a:spcPct val="150000"/>
              </a:lnSpc>
            </a:pPr>
            <a:r>
              <a:rPr lang="fr-FR" sz="250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1-6-5-Shitsuke</a:t>
            </a:r>
            <a:r>
              <a:rPr lang="fr-FR" sz="2800" b="0" dirty="0">
                <a:effectLst/>
              </a:rPr>
              <a:t> </a:t>
            </a: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(Discipline)</a:t>
            </a:r>
            <a:b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Sans mesure précise et bien choisie, aucun progrès  n'est envisageable. </a:t>
            </a:r>
          </a:p>
          <a:p>
            <a:pPr marL="342900" indent="-342900" algn="l">
              <a:lnSpc>
                <a:spcPct val="150000"/>
              </a:lnSpc>
              <a:buFontTx/>
              <a:buChar char="-"/>
            </a:pPr>
            <a:r>
              <a:rPr 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Règle de base </a:t>
            </a:r>
          </a:p>
          <a:p>
            <a:pPr marL="342900" indent="-342900" algn="l">
              <a:lnSpc>
                <a:spcPct val="150000"/>
              </a:lnSpc>
              <a:buFontTx/>
              <a:buChar char="-"/>
            </a:pPr>
            <a:r>
              <a:rPr 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les 5 S ne sont efficaces que dans un esprit participatif et collaboratif</a:t>
            </a:r>
          </a:p>
          <a:p>
            <a:pPr marL="342900" indent="-342900" algn="l">
              <a:lnSpc>
                <a:spcPct val="150000"/>
              </a:lnSpc>
              <a:buFontTx/>
              <a:buChar char="-"/>
            </a:pPr>
            <a:r>
              <a:rPr 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Il ne suffit pas d'imposer, encore faut-il convaincre!!!!</a:t>
            </a:r>
          </a:p>
        </p:txBody>
      </p:sp>
    </p:spTree>
    <p:extLst>
      <p:ext uri="{BB962C8B-B14F-4D97-AF65-F5344CB8AC3E}">
        <p14:creationId xmlns:p14="http://schemas.microsoft.com/office/powerpoint/2010/main" val="213025367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5106" name="Rectangle 2"/>
          <p:cNvSpPr txBox="1">
            <a:spLocks noChangeArrowheads="1"/>
          </p:cNvSpPr>
          <p:nvPr/>
        </p:nvSpPr>
        <p:spPr bwMode="auto">
          <a:xfrm>
            <a:off x="900117" y="1916116"/>
            <a:ext cx="7704137" cy="2808287"/>
          </a:xfrm>
          <a:prstGeom prst="rect">
            <a:avLst/>
          </a:prstGeom>
          <a:solidFill>
            <a:schemeClr val="tx1"/>
          </a:solidFill>
          <a:ln>
            <a:noFill/>
          </a:ln>
          <a:extLst>
            <a:ext uri="{91240B29-F687-4F45-9708-019B960494DF}">
              <a14:hiddenLine xmlns:a14="http://schemas.microsoft.com/office/drawing/2010/main" w="28575">
                <a:solidFill>
                  <a:srgbClr val="000000"/>
                </a:solidFill>
                <a:miter lim="800000"/>
                <a:headEnd/>
                <a:tailEnd/>
              </a14:hiddenLine>
            </a:ext>
          </a:extLst>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0"/>
              </a:spcBef>
              <a:spcAft>
                <a:spcPct val="0"/>
              </a:spcAft>
              <a:buClrTx/>
              <a:buSzTx/>
              <a:buFontTx/>
              <a:buNone/>
            </a:pPr>
            <a:r>
              <a:rPr lang="fr-FR" altLang="fr-FR" sz="4400">
                <a:solidFill>
                  <a:srgbClr val="0070C0"/>
                </a:solidFill>
                <a:latin typeface="Verdana" panose="020B0604030504040204" pitchFamily="34" charset="0"/>
                <a:ea typeface="Verdana" panose="020B0604030504040204" pitchFamily="34" charset="0"/>
                <a:cs typeface="Verdana" panose="020B0604030504040204" pitchFamily="34" charset="0"/>
              </a:rPr>
              <a:t>-2-</a:t>
            </a:r>
          </a:p>
          <a:p>
            <a:pPr algn="ctr" fontAlgn="base">
              <a:spcBef>
                <a:spcPct val="0"/>
              </a:spcBef>
              <a:spcAft>
                <a:spcPct val="0"/>
              </a:spcAft>
              <a:buClrTx/>
              <a:buSzTx/>
              <a:buFontTx/>
              <a:buNone/>
            </a:pPr>
            <a:r>
              <a:rPr lang="fr-FR" altLang="fr-FR" sz="4400">
                <a:solidFill>
                  <a:srgbClr val="0070C0"/>
                </a:solidFill>
                <a:latin typeface="Verdana" panose="020B0604030504040204" pitchFamily="34" charset="0"/>
                <a:ea typeface="Verdana" panose="020B0604030504040204" pitchFamily="34" charset="0"/>
                <a:cs typeface="Verdana" panose="020B0604030504040204" pitchFamily="34" charset="0"/>
              </a:rPr>
              <a:t>Méthodes de la qualité</a:t>
            </a:r>
          </a:p>
        </p:txBody>
      </p:sp>
      <p:sp>
        <p:nvSpPr>
          <p:cNvPr id="3" name="Rectangle 2"/>
          <p:cNvSpPr/>
          <p:nvPr/>
        </p:nvSpPr>
        <p:spPr>
          <a:xfrm>
            <a:off x="250828" y="6362700"/>
            <a:ext cx="8893175" cy="523220"/>
          </a:xfrm>
          <a:prstGeom prst="rect">
            <a:avLst/>
          </a:prstGeom>
        </p:spPr>
        <p:txBody>
          <a:bodyPr>
            <a:spAutoFit/>
          </a:bodyPr>
          <a:lstStyle/>
          <a:p>
            <a:pPr algn="r">
              <a:defRPr/>
            </a:pPr>
            <a:r>
              <a:rPr lang="fr-FR" sz="1600" b="1" i="1" kern="0" dirty="0">
                <a:solidFill>
                  <a:prstClr val="white"/>
                </a:solidFill>
                <a:latin typeface="Comic Sans MS" pitchFamily="66" charset="0"/>
                <a:cs typeface="Arial" panose="020B0604020202020204" pitchFamily="34" charset="0"/>
              </a:rPr>
              <a:t>Dr. SANOGO Sangha Adama Alain</a:t>
            </a:r>
          </a:p>
          <a:p>
            <a:pPr algn="r">
              <a:defRPr/>
            </a:pPr>
            <a:r>
              <a:rPr lang="fr-FR" sz="1200" i="1" kern="0" dirty="0">
                <a:solidFill>
                  <a:prstClr val="white"/>
                </a:solidFill>
                <a:latin typeface="Comic Sans MS" pitchFamily="66" charset="0"/>
                <a:cs typeface="Arial" panose="020B0604020202020204" pitchFamily="34" charset="0"/>
              </a:rPr>
              <a:t>Master Qualité - Auditeur Certifié IRCA  / GSM: 40 32 22 16 / 07 97 48 46   E-mail: alainsanogo@yahoo.fr</a:t>
            </a:r>
          </a:p>
        </p:txBody>
      </p:sp>
    </p:spTree>
    <p:extLst>
      <p:ext uri="{BB962C8B-B14F-4D97-AF65-F5344CB8AC3E}">
        <p14:creationId xmlns:p14="http://schemas.microsoft.com/office/powerpoint/2010/main" val="189255953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6130" name="Titre 1"/>
          <p:cNvSpPr>
            <a:spLocks noGrp="1"/>
          </p:cNvSpPr>
          <p:nvPr>
            <p:ph type="title"/>
          </p:nvPr>
        </p:nvSpPr>
        <p:spPr>
          <a:xfrm>
            <a:off x="395291" y="1844675"/>
            <a:ext cx="8461375" cy="3240088"/>
          </a:xfrm>
        </p:spPr>
        <p:txBody>
          <a:bodyPr/>
          <a:lstStyle/>
          <a:p>
            <a:pPr algn="just">
              <a:lnSpc>
                <a:spcPct val="150000"/>
              </a:lnSpc>
            </a:pPr>
            <a:r>
              <a:rPr lang="fr-FR" altLang="fr-FR" sz="26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2-1-Définition</a:t>
            </a:r>
            <a:br>
              <a:rPr lang="fr-FR" altLang="fr-FR" sz="26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400" dirty="0">
                <a:solidFill>
                  <a:schemeClr val="bg2"/>
                </a:solidFill>
                <a:effectLst/>
                <a:latin typeface="Arial Black" panose="020B0A04020102020204" pitchFamily="34" charset="0"/>
              </a:rPr>
              <a:t> - </a:t>
            </a: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Ensemble plus ou moins structuré de principes</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Technique = ensemble des démarches raisonnées suivies pour parvenir à un but</a:t>
            </a:r>
            <a:endParaRPr lang="fr-FR" altLang="fr-FR" sz="2600" u="sng" dirty="0">
              <a:solidFill>
                <a:srgbClr val="C00000"/>
              </a:solidFill>
              <a:effectLst/>
              <a:latin typeface="Comic Sans MS" panose="030F0702030302020204" pitchFamily="66" charset="0"/>
            </a:endParaRPr>
          </a:p>
        </p:txBody>
      </p:sp>
    </p:spTree>
    <p:extLst>
      <p:ext uri="{BB962C8B-B14F-4D97-AF65-F5344CB8AC3E}">
        <p14:creationId xmlns:p14="http://schemas.microsoft.com/office/powerpoint/2010/main" val="406306486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70" name="Titre 1"/>
          <p:cNvSpPr>
            <a:spLocks noGrp="1"/>
          </p:cNvSpPr>
          <p:nvPr>
            <p:ph type="title"/>
          </p:nvPr>
        </p:nvSpPr>
        <p:spPr>
          <a:xfrm>
            <a:off x="71439" y="260351"/>
            <a:ext cx="8964612" cy="6121400"/>
          </a:xfrm>
        </p:spPr>
        <p:txBody>
          <a:bodyPr/>
          <a:lstStyle/>
          <a:p>
            <a:pPr algn="l">
              <a:lnSpc>
                <a:spcPct val="150000"/>
              </a:lnSpc>
              <a:defRPr/>
            </a:pPr>
            <a:br>
              <a:rPr lang="fr-FR" sz="2400" dirty="0">
                <a:solidFill>
                  <a:schemeClr val="bg1"/>
                </a:solidFill>
                <a:latin typeface="Arial Black" pitchFamily="34" charset="0"/>
              </a:rPr>
            </a:br>
            <a:br>
              <a:rPr lang="fr-FR" sz="2400" dirty="0">
                <a:solidFill>
                  <a:schemeClr val="bg1"/>
                </a:solidFill>
                <a:latin typeface="Arial Black" pitchFamily="34" charset="0"/>
              </a:rPr>
            </a:br>
            <a:r>
              <a:rPr lang="fr-FR" sz="25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2-2- L'audit clinique </a:t>
            </a:r>
            <a:br>
              <a:rPr lang="fr-FR" sz="25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6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5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Méthode d'évaluation </a:t>
            </a:r>
            <a:b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Permet à l'aide de critères déterminés de </a:t>
            </a:r>
            <a:r>
              <a:rPr lang="fr-FR" sz="25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comparer les pratiques</a:t>
            </a:r>
            <a: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de soins à </a:t>
            </a:r>
            <a:r>
              <a:rPr lang="fr-FR" sz="25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des références admises</a:t>
            </a:r>
            <a: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b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Permet de </a:t>
            </a:r>
            <a:r>
              <a:rPr lang="fr-FR" sz="25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mesurer la qualité des pratiques </a:t>
            </a:r>
            <a: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et des résultats de soins  </a:t>
            </a:r>
            <a:b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Objectif =amélioration des pratiques</a:t>
            </a:r>
            <a:b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b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br>
              <a:rPr lang="fr-FR" sz="25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sz="2400" dirty="0">
                <a:solidFill>
                  <a:srgbClr val="C00000"/>
                </a:solidFill>
              </a:rPr>
            </a:br>
            <a:br>
              <a:rPr lang="fr-FR" sz="2400" dirty="0"/>
            </a:br>
            <a:endParaRPr lang="fr-FR" sz="2400" u="sng" dirty="0">
              <a:solidFill>
                <a:srgbClr val="C00000"/>
              </a:solidFill>
              <a:effectLst/>
              <a:latin typeface="Comic Sans MS" pitchFamily="66" charset="0"/>
            </a:endParaRPr>
          </a:p>
        </p:txBody>
      </p:sp>
    </p:spTree>
    <p:extLst>
      <p:ext uri="{BB962C8B-B14F-4D97-AF65-F5344CB8AC3E}">
        <p14:creationId xmlns:p14="http://schemas.microsoft.com/office/powerpoint/2010/main" val="77561175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
          <p:cNvSpPr>
            <a:spLocks noChangeArrowheads="1"/>
          </p:cNvSpPr>
          <p:nvPr/>
        </p:nvSpPr>
        <p:spPr bwMode="auto">
          <a:xfrm>
            <a:off x="1588" y="188913"/>
            <a:ext cx="8642350" cy="65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lnSpc>
                <a:spcPct val="150000"/>
              </a:lnSpc>
              <a:spcBef>
                <a:spcPct val="0"/>
              </a:spcBef>
              <a:buClrTx/>
              <a:buSzTx/>
              <a:buFont typeface="Wingdings" panose="05000000000000000000" pitchFamily="2" charset="2"/>
              <a:buNone/>
            </a:pPr>
            <a:r>
              <a:rPr lang="fr-FR" altLang="fr-FR" sz="2800" b="1">
                <a:solidFill>
                  <a:schemeClr val="bg2"/>
                </a:solidFill>
                <a:latin typeface="Verdana" panose="020B0604030504040204" pitchFamily="34" charset="0"/>
              </a:rPr>
              <a:t>Audit clinique</a:t>
            </a:r>
          </a:p>
          <a:p>
            <a:pPr algn="just" eaLnBrk="1" hangingPunct="1">
              <a:lnSpc>
                <a:spcPct val="150000"/>
              </a:lnSpc>
              <a:spcBef>
                <a:spcPct val="0"/>
              </a:spcBef>
              <a:buClrTx/>
              <a:buSzTx/>
              <a:buFont typeface="Wingdings" panose="05000000000000000000" pitchFamily="2" charset="2"/>
              <a:buNone/>
            </a:pPr>
            <a:r>
              <a:rPr lang="fr-FR" altLang="fr-FR" sz="2800">
                <a:solidFill>
                  <a:schemeClr val="bg2"/>
                </a:solidFill>
                <a:latin typeface="Verdana" panose="020B0604030504040204" pitchFamily="34" charset="0"/>
              </a:rPr>
              <a:t> Description</a:t>
            </a:r>
          </a:p>
          <a:p>
            <a:pPr algn="just" eaLnBrk="1" hangingPunct="1">
              <a:lnSpc>
                <a:spcPct val="150000"/>
              </a:lnSpc>
              <a:spcBef>
                <a:spcPct val="0"/>
              </a:spcBef>
              <a:buClrTx/>
              <a:buSzTx/>
              <a:buFont typeface="Wingdings" panose="05000000000000000000" pitchFamily="2" charset="2"/>
              <a:buNone/>
            </a:pPr>
            <a:r>
              <a:rPr lang="fr-FR" altLang="fr-FR" sz="2800">
                <a:solidFill>
                  <a:schemeClr val="bg2"/>
                </a:solidFill>
                <a:latin typeface="Verdana" panose="020B0604030504040204" pitchFamily="34" charset="0"/>
              </a:rPr>
              <a:t>La méthode comporte six étapes:</a:t>
            </a:r>
          </a:p>
          <a:p>
            <a:pPr algn="just" eaLnBrk="1" hangingPunct="1">
              <a:lnSpc>
                <a:spcPct val="150000"/>
              </a:lnSpc>
              <a:spcBef>
                <a:spcPct val="0"/>
              </a:spcBef>
              <a:buClrTx/>
              <a:buSzTx/>
              <a:buFont typeface="Wingdings" panose="05000000000000000000" pitchFamily="2" charset="2"/>
              <a:buNone/>
            </a:pPr>
            <a:r>
              <a:rPr lang="fr-FR" altLang="fr-FR" sz="2800">
                <a:solidFill>
                  <a:schemeClr val="bg2"/>
                </a:solidFill>
                <a:latin typeface="Verdana" panose="020B0604030504040204" pitchFamily="34" charset="0"/>
              </a:rPr>
              <a:t>Choix du thème, </a:t>
            </a:r>
          </a:p>
          <a:p>
            <a:pPr algn="just" eaLnBrk="1" hangingPunct="1">
              <a:lnSpc>
                <a:spcPct val="150000"/>
              </a:lnSpc>
              <a:spcBef>
                <a:spcPct val="0"/>
              </a:spcBef>
              <a:buClrTx/>
              <a:buSzTx/>
              <a:buFont typeface="Wingdings" panose="05000000000000000000" pitchFamily="2" charset="2"/>
              <a:buNone/>
            </a:pPr>
            <a:r>
              <a:rPr lang="fr-FR" altLang="fr-FR" sz="2800">
                <a:solidFill>
                  <a:schemeClr val="bg2"/>
                </a:solidFill>
                <a:latin typeface="Verdana" panose="020B0604030504040204" pitchFamily="34" charset="0"/>
              </a:rPr>
              <a:t>Choix des critères, </a:t>
            </a:r>
          </a:p>
          <a:p>
            <a:pPr algn="just" eaLnBrk="1" hangingPunct="1">
              <a:lnSpc>
                <a:spcPct val="150000"/>
              </a:lnSpc>
              <a:spcBef>
                <a:spcPct val="0"/>
              </a:spcBef>
              <a:buClrTx/>
              <a:buSzTx/>
              <a:buFont typeface="Wingdings" panose="05000000000000000000" pitchFamily="2" charset="2"/>
              <a:buNone/>
            </a:pPr>
            <a:r>
              <a:rPr lang="fr-FR" altLang="fr-FR" sz="2800">
                <a:solidFill>
                  <a:schemeClr val="bg2"/>
                </a:solidFill>
                <a:latin typeface="Verdana" panose="020B0604030504040204" pitchFamily="34" charset="0"/>
              </a:rPr>
              <a:t>Choix de la méthode de mesure, </a:t>
            </a:r>
          </a:p>
          <a:p>
            <a:pPr algn="just" eaLnBrk="1" hangingPunct="1">
              <a:lnSpc>
                <a:spcPct val="150000"/>
              </a:lnSpc>
              <a:spcBef>
                <a:spcPct val="0"/>
              </a:spcBef>
              <a:buClrTx/>
              <a:buSzTx/>
              <a:buFont typeface="Wingdings" panose="05000000000000000000" pitchFamily="2" charset="2"/>
              <a:buNone/>
            </a:pPr>
            <a:r>
              <a:rPr lang="fr-FR" altLang="fr-FR" sz="2800">
                <a:solidFill>
                  <a:schemeClr val="bg2"/>
                </a:solidFill>
                <a:latin typeface="Verdana" panose="020B0604030504040204" pitchFamily="34" charset="0"/>
              </a:rPr>
              <a:t>Recueil des données;</a:t>
            </a:r>
          </a:p>
          <a:p>
            <a:pPr algn="just" eaLnBrk="1" hangingPunct="1">
              <a:lnSpc>
                <a:spcPct val="150000"/>
              </a:lnSpc>
              <a:spcBef>
                <a:spcPct val="0"/>
              </a:spcBef>
              <a:buClrTx/>
              <a:buSzTx/>
              <a:buFont typeface="Wingdings" panose="05000000000000000000" pitchFamily="2" charset="2"/>
              <a:buNone/>
            </a:pPr>
            <a:r>
              <a:rPr lang="fr-FR" altLang="fr-FR" sz="2800">
                <a:solidFill>
                  <a:schemeClr val="bg2"/>
                </a:solidFill>
                <a:latin typeface="Verdana" panose="020B0604030504040204" pitchFamily="34" charset="0"/>
              </a:rPr>
              <a:t> Analyse des résultats, </a:t>
            </a:r>
          </a:p>
          <a:p>
            <a:pPr algn="just" eaLnBrk="1" hangingPunct="1">
              <a:lnSpc>
                <a:spcPct val="150000"/>
              </a:lnSpc>
              <a:spcBef>
                <a:spcPct val="0"/>
              </a:spcBef>
              <a:buClrTx/>
              <a:buSzTx/>
              <a:buFont typeface="Wingdings" panose="05000000000000000000" pitchFamily="2" charset="2"/>
              <a:buNone/>
            </a:pPr>
            <a:r>
              <a:rPr lang="fr-FR" altLang="fr-FR" sz="2800">
                <a:solidFill>
                  <a:schemeClr val="bg2"/>
                </a:solidFill>
                <a:latin typeface="Verdana" panose="020B0604030504040204" pitchFamily="34" charset="0"/>
              </a:rPr>
              <a:t>Plan d'actions d'amélioration et réévaluation</a:t>
            </a:r>
          </a:p>
          <a:p>
            <a:pPr algn="just" eaLnBrk="1" hangingPunct="1">
              <a:lnSpc>
                <a:spcPct val="150000"/>
              </a:lnSpc>
              <a:spcBef>
                <a:spcPct val="0"/>
              </a:spcBef>
              <a:buClrTx/>
              <a:buSzTx/>
              <a:buFont typeface="Wingdings" panose="05000000000000000000" pitchFamily="2" charset="2"/>
              <a:buNone/>
            </a:pPr>
            <a:endParaRPr lang="fr-FR" altLang="fr-FR" sz="2800">
              <a:solidFill>
                <a:schemeClr val="bg2"/>
              </a:solidFill>
              <a:latin typeface="Verdana" panose="020B0604030504040204" pitchFamily="34" charset="0"/>
            </a:endParaRPr>
          </a:p>
        </p:txBody>
      </p:sp>
    </p:spTree>
    <p:extLst>
      <p:ext uri="{BB962C8B-B14F-4D97-AF65-F5344CB8AC3E}">
        <p14:creationId xmlns:p14="http://schemas.microsoft.com/office/powerpoint/2010/main" val="192306143"/>
      </p:ext>
    </p:extLst>
  </p:cSld>
  <p:clrMapOvr>
    <a:masterClrMapping/>
  </p:clrMapOvr>
  <p:transition spd="med">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79388" y="115888"/>
          <a:ext cx="8893176" cy="6400800"/>
        </p:xfrm>
        <a:graphic>
          <a:graphicData uri="http://schemas.openxmlformats.org/drawingml/2006/table">
            <a:tbl>
              <a:tblPr firstRow="1" firstCol="1" lastRow="1" lastCol="1" bandRow="1" bandCol="1">
                <a:tableStyleId>{7E9639D4-E3E2-4D34-9284-5A2195B3D0D7}</a:tableStyleId>
              </a:tblPr>
              <a:tblGrid>
                <a:gridCol w="576109">
                  <a:extLst>
                    <a:ext uri="{9D8B030D-6E8A-4147-A177-3AD203B41FA5}">
                      <a16:colId xmlns:a16="http://schemas.microsoft.com/office/drawing/2014/main" val="20000"/>
                    </a:ext>
                  </a:extLst>
                </a:gridCol>
                <a:gridCol w="3980724">
                  <a:extLst>
                    <a:ext uri="{9D8B030D-6E8A-4147-A177-3AD203B41FA5}">
                      <a16:colId xmlns:a16="http://schemas.microsoft.com/office/drawing/2014/main" val="20001"/>
                    </a:ext>
                  </a:extLst>
                </a:gridCol>
                <a:gridCol w="881968">
                  <a:extLst>
                    <a:ext uri="{9D8B030D-6E8A-4147-A177-3AD203B41FA5}">
                      <a16:colId xmlns:a16="http://schemas.microsoft.com/office/drawing/2014/main" val="20002"/>
                    </a:ext>
                  </a:extLst>
                </a:gridCol>
                <a:gridCol w="955465">
                  <a:extLst>
                    <a:ext uri="{9D8B030D-6E8A-4147-A177-3AD203B41FA5}">
                      <a16:colId xmlns:a16="http://schemas.microsoft.com/office/drawing/2014/main" val="20003"/>
                    </a:ext>
                  </a:extLst>
                </a:gridCol>
                <a:gridCol w="734973">
                  <a:extLst>
                    <a:ext uri="{9D8B030D-6E8A-4147-A177-3AD203B41FA5}">
                      <a16:colId xmlns:a16="http://schemas.microsoft.com/office/drawing/2014/main" val="20004"/>
                    </a:ext>
                  </a:extLst>
                </a:gridCol>
                <a:gridCol w="1763937">
                  <a:extLst>
                    <a:ext uri="{9D8B030D-6E8A-4147-A177-3AD203B41FA5}">
                      <a16:colId xmlns:a16="http://schemas.microsoft.com/office/drawing/2014/main" val="20005"/>
                    </a:ext>
                  </a:extLst>
                </a:gridCol>
              </a:tblGrid>
              <a:tr h="370840">
                <a:tc gridSpan="6">
                  <a:txBody>
                    <a:bodyPr/>
                    <a:lstStyle/>
                    <a:p>
                      <a:pPr algn="ctr"/>
                      <a:r>
                        <a:rPr lang="fr-FR" sz="2000" dirty="0">
                          <a:solidFill>
                            <a:schemeClr val="bg2"/>
                          </a:solidFill>
                        </a:rPr>
                        <a:t>OBJECTIF: améliorer la qualité de la prescription de l’antibioprophylaxie (ATBP) en Chirurgie de première intention</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nchor="ctr">
                    <a:solidFill>
                      <a:schemeClr val="tx1">
                        <a:lumMod val="75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10000"/>
                  </a:ext>
                </a:extLst>
              </a:tr>
              <a:tr h="370840">
                <a:tc rowSpan="2">
                  <a:txBody>
                    <a:bodyPr/>
                    <a:lstStyle/>
                    <a:p>
                      <a:pPr algn="ctr"/>
                      <a:r>
                        <a:rPr lang="fr-FR" sz="2000" dirty="0">
                          <a:solidFill>
                            <a:schemeClr val="bg2"/>
                          </a:solidFill>
                        </a:rPr>
                        <a:t>N°</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nchor="ctr">
                    <a:lnB w="38100" cap="flat" cmpd="sng" algn="ctr">
                      <a:solidFill>
                        <a:schemeClr val="tx1"/>
                      </a:solidFill>
                      <a:prstDash val="solid"/>
                      <a:round/>
                      <a:headEnd type="none" w="med" len="med"/>
                      <a:tailEnd type="none" w="med" len="med"/>
                    </a:lnB>
                    <a:solidFill>
                      <a:schemeClr val="tx1">
                        <a:lumMod val="75000"/>
                      </a:schemeClr>
                    </a:solidFill>
                  </a:tcPr>
                </a:tc>
                <a:tc rowSpan="2">
                  <a:txBody>
                    <a:bodyPr/>
                    <a:lstStyle/>
                    <a:p>
                      <a:pPr algn="ctr"/>
                      <a:r>
                        <a:rPr lang="fr-FR" sz="2000" dirty="0">
                          <a:solidFill>
                            <a:schemeClr val="bg2"/>
                          </a:solidFill>
                        </a:rPr>
                        <a:t>CRITERES</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nchor="ctr">
                    <a:lnB w="38100" cap="flat" cmpd="sng" algn="ctr">
                      <a:solidFill>
                        <a:schemeClr val="tx1"/>
                      </a:solidFill>
                      <a:prstDash val="solid"/>
                      <a:round/>
                      <a:headEnd type="none" w="med" len="med"/>
                      <a:tailEnd type="none" w="med" len="med"/>
                    </a:lnB>
                    <a:solidFill>
                      <a:schemeClr val="tx1">
                        <a:lumMod val="75000"/>
                      </a:schemeClr>
                    </a:solidFill>
                  </a:tcPr>
                </a:tc>
                <a:tc gridSpan="3">
                  <a:txBody>
                    <a:bodyPr/>
                    <a:lstStyle/>
                    <a:p>
                      <a:pPr algn="ctr"/>
                      <a:r>
                        <a:rPr lang="fr-FR" sz="2000" dirty="0">
                          <a:solidFill>
                            <a:schemeClr val="bg2"/>
                          </a:solidFill>
                        </a:rPr>
                        <a:t>Conformité au Référentiel</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nchor="ctr">
                    <a:solidFill>
                      <a:schemeClr val="tx1">
                        <a:lumMod val="75000"/>
                      </a:schemeClr>
                    </a:solidFill>
                  </a:tcPr>
                </a:tc>
                <a:tc hMerge="1">
                  <a:txBody>
                    <a:bodyPr/>
                    <a:lstStyle/>
                    <a:p>
                      <a:endParaRPr lang="fr-FR" dirty="0"/>
                    </a:p>
                  </a:txBody>
                  <a:tcPr/>
                </a:tc>
                <a:tc hMerge="1">
                  <a:txBody>
                    <a:bodyPr/>
                    <a:lstStyle/>
                    <a:p>
                      <a:endParaRPr lang="fr-FR" dirty="0"/>
                    </a:p>
                  </a:txBody>
                  <a:tcPr/>
                </a:tc>
                <a:tc rowSpan="2">
                  <a:txBody>
                    <a:bodyPr/>
                    <a:lstStyle/>
                    <a:p>
                      <a:pPr algn="ctr"/>
                      <a:r>
                        <a:rPr lang="fr-FR" sz="2000" dirty="0">
                          <a:solidFill>
                            <a:schemeClr val="bg2"/>
                          </a:solidFill>
                        </a:rPr>
                        <a:t>Commentaires</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nchor="ctr">
                    <a:lnB w="38100" cap="flat" cmpd="sng" algn="ctr">
                      <a:solidFill>
                        <a:schemeClr val="tx1"/>
                      </a:solidFill>
                      <a:prstDash val="solid"/>
                      <a:round/>
                      <a:headEnd type="none" w="med" len="med"/>
                      <a:tailEnd type="none" w="med" len="med"/>
                    </a:lnB>
                    <a:solidFill>
                      <a:schemeClr val="tx1">
                        <a:lumMod val="75000"/>
                      </a:schemeClr>
                    </a:solidFill>
                  </a:tcPr>
                </a:tc>
                <a:extLst>
                  <a:ext uri="{0D108BD9-81ED-4DB2-BD59-A6C34878D82A}">
                    <a16:rowId xmlns:a16="http://schemas.microsoft.com/office/drawing/2014/main" val="10001"/>
                  </a:ext>
                </a:extLst>
              </a:tr>
              <a:tr h="357232">
                <a:tc vMerge="1">
                  <a:txBody>
                    <a:bodyPr/>
                    <a:lstStyle/>
                    <a:p>
                      <a:endParaRPr lang="fr-FR" dirty="0"/>
                    </a:p>
                  </a:txBody>
                  <a:tcPr/>
                </a:tc>
                <a:tc vMerge="1">
                  <a:txBody>
                    <a:bodyPr/>
                    <a:lstStyle/>
                    <a:p>
                      <a:endParaRPr lang="fr-FR" dirty="0"/>
                    </a:p>
                  </a:txBody>
                  <a:tcPr/>
                </a:tc>
                <a:tc>
                  <a:txBody>
                    <a:bodyPr/>
                    <a:lstStyle/>
                    <a:p>
                      <a:pPr algn="ctr"/>
                      <a:r>
                        <a:rPr lang="fr-FR" sz="2000" dirty="0">
                          <a:solidFill>
                            <a:schemeClr val="bg2"/>
                          </a:solidFill>
                        </a:rPr>
                        <a:t>OUI</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nchor="ctr">
                    <a:lnB w="38100" cap="flat" cmpd="sng" algn="ctr">
                      <a:solidFill>
                        <a:schemeClr val="tx1"/>
                      </a:solidFill>
                      <a:prstDash val="solid"/>
                      <a:round/>
                      <a:headEnd type="none" w="med" len="med"/>
                      <a:tailEnd type="none" w="med" len="med"/>
                    </a:lnB>
                    <a:solidFill>
                      <a:schemeClr val="tx1">
                        <a:lumMod val="75000"/>
                      </a:schemeClr>
                    </a:solidFill>
                  </a:tcPr>
                </a:tc>
                <a:tc>
                  <a:txBody>
                    <a:bodyPr/>
                    <a:lstStyle/>
                    <a:p>
                      <a:pPr algn="ctr"/>
                      <a:r>
                        <a:rPr lang="fr-FR" sz="2000" dirty="0">
                          <a:solidFill>
                            <a:schemeClr val="bg2"/>
                          </a:solidFill>
                        </a:rPr>
                        <a:t>NON</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nchor="ctr">
                    <a:lnB w="38100" cap="flat" cmpd="sng" algn="ctr">
                      <a:solidFill>
                        <a:schemeClr val="tx1"/>
                      </a:solidFill>
                      <a:prstDash val="solid"/>
                      <a:round/>
                      <a:headEnd type="none" w="med" len="med"/>
                      <a:tailEnd type="none" w="med" len="med"/>
                    </a:lnB>
                    <a:solidFill>
                      <a:schemeClr val="tx1">
                        <a:lumMod val="75000"/>
                      </a:schemeClr>
                    </a:solidFill>
                  </a:tcPr>
                </a:tc>
                <a:tc>
                  <a:txBody>
                    <a:bodyPr/>
                    <a:lstStyle/>
                    <a:p>
                      <a:pPr algn="ctr"/>
                      <a:r>
                        <a:rPr lang="fr-FR" sz="2000" dirty="0">
                          <a:solidFill>
                            <a:schemeClr val="bg2"/>
                          </a:solidFill>
                        </a:rPr>
                        <a:t>NA</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nchor="ctr">
                    <a:lnB w="38100" cap="flat" cmpd="sng" algn="ctr">
                      <a:solidFill>
                        <a:schemeClr val="tx1"/>
                      </a:solidFill>
                      <a:prstDash val="solid"/>
                      <a:round/>
                      <a:headEnd type="none" w="med" len="med"/>
                      <a:tailEnd type="none" w="med" len="med"/>
                    </a:lnB>
                    <a:solidFill>
                      <a:schemeClr val="tx1">
                        <a:lumMod val="75000"/>
                      </a:schemeClr>
                    </a:solidFill>
                  </a:tcPr>
                </a:tc>
                <a:tc vMerge="1">
                  <a:txBody>
                    <a:bodyPr/>
                    <a:lstStyle/>
                    <a:p>
                      <a:endParaRPr lang="fr-FR" dirty="0"/>
                    </a:p>
                  </a:txBody>
                  <a:tcPr/>
                </a:tc>
                <a:extLst>
                  <a:ext uri="{0D108BD9-81ED-4DB2-BD59-A6C34878D82A}">
                    <a16:rowId xmlns:a16="http://schemas.microsoft.com/office/drawing/2014/main" val="10002"/>
                  </a:ext>
                </a:extLst>
              </a:tr>
              <a:tr h="370840">
                <a:tc>
                  <a:txBody>
                    <a:bodyPr/>
                    <a:lstStyle/>
                    <a:p>
                      <a:r>
                        <a:rPr lang="fr-FR" sz="2000" dirty="0">
                          <a:solidFill>
                            <a:schemeClr val="bg2"/>
                          </a:solidFill>
                        </a:rPr>
                        <a:t>1</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tcPr>
                </a:tc>
                <a:tc>
                  <a:txBody>
                    <a:bodyPr/>
                    <a:lstStyle/>
                    <a:p>
                      <a:r>
                        <a:rPr lang="fr-FR" sz="2000" dirty="0">
                          <a:solidFill>
                            <a:schemeClr val="bg2"/>
                          </a:solidFill>
                        </a:rPr>
                        <a:t>L’ATBP a fait l’objet d’une prescription écrite</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r>
                        <a:rPr lang="fr-FR" sz="2000" dirty="0">
                          <a:solidFill>
                            <a:schemeClr val="bg2"/>
                          </a:solidFill>
                        </a:rPr>
                        <a:t>2</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r>
                        <a:rPr lang="fr-FR" sz="2000" dirty="0">
                          <a:solidFill>
                            <a:schemeClr val="bg2"/>
                          </a:solidFill>
                        </a:rPr>
                        <a:t>Cette prescription</a:t>
                      </a:r>
                      <a:r>
                        <a:rPr lang="fr-FR" sz="2000" baseline="0" dirty="0">
                          <a:solidFill>
                            <a:schemeClr val="bg2"/>
                          </a:solidFill>
                        </a:rPr>
                        <a:t> est datée</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r>
                        <a:rPr lang="fr-FR" sz="2000" dirty="0">
                          <a:solidFill>
                            <a:schemeClr val="bg2"/>
                          </a:solidFill>
                        </a:rPr>
                        <a:t>3</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r>
                        <a:rPr lang="fr-FR" sz="2000" dirty="0">
                          <a:solidFill>
                            <a:schemeClr val="bg2"/>
                          </a:solidFill>
                        </a:rPr>
                        <a:t>Cette prescription</a:t>
                      </a:r>
                      <a:r>
                        <a:rPr lang="fr-FR" sz="2000" baseline="0" dirty="0">
                          <a:solidFill>
                            <a:schemeClr val="bg2"/>
                          </a:solidFill>
                        </a:rPr>
                        <a:t>  comporte l’identité complète du patient</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r>
                        <a:rPr lang="fr-FR" sz="2000" dirty="0">
                          <a:solidFill>
                            <a:schemeClr val="bg2"/>
                          </a:solidFill>
                        </a:rPr>
                        <a:t>4</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r>
                        <a:rPr lang="fr-FR" sz="2000" dirty="0">
                          <a:solidFill>
                            <a:schemeClr val="bg2"/>
                          </a:solidFill>
                        </a:rPr>
                        <a:t>Cette prescription</a:t>
                      </a:r>
                      <a:r>
                        <a:rPr lang="fr-FR" sz="2000" baseline="0" dirty="0">
                          <a:solidFill>
                            <a:schemeClr val="bg2"/>
                          </a:solidFill>
                        </a:rPr>
                        <a:t> indique le nom de l’ATB à utiliser</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r>
                        <a:rPr lang="fr-FR" sz="2000" dirty="0">
                          <a:solidFill>
                            <a:schemeClr val="bg2"/>
                          </a:solidFill>
                        </a:rPr>
                        <a:t>5</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r>
                        <a:rPr lang="fr-FR" sz="2000" dirty="0">
                          <a:solidFill>
                            <a:schemeClr val="bg2"/>
                          </a:solidFill>
                        </a:rPr>
                        <a:t>La notion d’allergie a été recherchée</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extLst>
                  <a:ext uri="{0D108BD9-81ED-4DB2-BD59-A6C34878D82A}">
                    <a16:rowId xmlns:a16="http://schemas.microsoft.com/office/drawing/2014/main" val="10007"/>
                  </a:ext>
                </a:extLst>
              </a:tr>
              <a:tr h="370840">
                <a:tc>
                  <a:txBody>
                    <a:bodyPr/>
                    <a:lstStyle/>
                    <a:p>
                      <a:r>
                        <a:rPr lang="fr-FR" sz="2000" dirty="0">
                          <a:solidFill>
                            <a:schemeClr val="bg2"/>
                          </a:solidFill>
                        </a:rPr>
                        <a:t>6</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r>
                        <a:rPr lang="fr-FR" sz="2000" dirty="0">
                          <a:solidFill>
                            <a:schemeClr val="bg2"/>
                          </a:solidFill>
                        </a:rPr>
                        <a:t>Cette prescription</a:t>
                      </a:r>
                      <a:r>
                        <a:rPr lang="fr-FR" sz="2000" baseline="0" dirty="0">
                          <a:solidFill>
                            <a:schemeClr val="bg2"/>
                          </a:solidFill>
                        </a:rPr>
                        <a:t> précise les modalités d’administration (dose, voie et durée)</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extLst>
                  <a:ext uri="{0D108BD9-81ED-4DB2-BD59-A6C34878D82A}">
                    <a16:rowId xmlns:a16="http://schemas.microsoft.com/office/drawing/2014/main" val="10008"/>
                  </a:ext>
                </a:extLst>
              </a:tr>
              <a:tr h="370840">
                <a:tc>
                  <a:txBody>
                    <a:bodyPr/>
                    <a:lstStyle/>
                    <a:p>
                      <a:r>
                        <a:rPr lang="fr-FR" sz="2000" dirty="0">
                          <a:solidFill>
                            <a:schemeClr val="bg2"/>
                          </a:solidFill>
                        </a:rPr>
                        <a:t>7</a:t>
                      </a:r>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fr-FR" sz="2000" b="0" dirty="0">
                          <a:solidFill>
                            <a:schemeClr val="bg2"/>
                          </a:solidFill>
                        </a:rPr>
                        <a:t>Cette prescription</a:t>
                      </a:r>
                      <a:r>
                        <a:rPr lang="fr-FR" sz="2000" b="0" baseline="0" dirty="0">
                          <a:solidFill>
                            <a:schemeClr val="bg2"/>
                          </a:solidFill>
                        </a:rPr>
                        <a:t> comporte l’identification lisible du prescripteur</a:t>
                      </a:r>
                      <a:endParaRPr lang="fr-FR" sz="2000" b="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fr-FR" sz="20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47" marR="91447">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8746354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8178" name="Titre 1"/>
          <p:cNvSpPr>
            <a:spLocks noGrp="1"/>
          </p:cNvSpPr>
          <p:nvPr>
            <p:ph type="title"/>
          </p:nvPr>
        </p:nvSpPr>
        <p:spPr>
          <a:xfrm>
            <a:off x="179389" y="333378"/>
            <a:ext cx="8640763" cy="4608513"/>
          </a:xfrm>
        </p:spPr>
        <p:txBody>
          <a:bodyPr/>
          <a:lstStyle/>
          <a:p>
            <a:pPr algn="l">
              <a:lnSpc>
                <a:spcPct val="150000"/>
              </a:lnSpc>
            </a:pPr>
            <a:r>
              <a:rPr lang="fr-FR" altLang="fr-FR" sz="2800">
                <a:solidFill>
                  <a:schemeClr val="bg2"/>
                </a:solidFill>
                <a:effectLst/>
                <a:latin typeface="Verdana" panose="020B0604030504040204" pitchFamily="34" charset="0"/>
                <a:ea typeface="Verdana" panose="020B0604030504040204" pitchFamily="34" charset="0"/>
                <a:cs typeface="Verdana" panose="020B0604030504040204" pitchFamily="34" charset="0"/>
              </a:rPr>
              <a:t>2-3 Méthode de résolution des problèmes</a:t>
            </a:r>
            <a:br>
              <a:rPr lang="fr-FR" altLang="fr-FR" sz="24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400" b="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600" b="0" i="1">
                <a:solidFill>
                  <a:schemeClr val="bg2"/>
                </a:solidFill>
                <a:effectLst/>
                <a:latin typeface="Verdana" panose="020B0604030504040204" pitchFamily="34" charset="0"/>
                <a:ea typeface="Verdana" panose="020B0604030504040204" pitchFamily="34" charset="0"/>
                <a:cs typeface="Verdana" panose="020B0604030504040204" pitchFamily="34" charset="0"/>
              </a:rPr>
              <a:t>a. Définition</a:t>
            </a:r>
            <a:br>
              <a:rPr lang="fr-FR" altLang="fr-FR" sz="24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400" b="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t>Méthode permettant de résoudre un problème. </a:t>
            </a:r>
            <a:b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t>- Permet la transformation des dysfonctionnements en source de progrès</a:t>
            </a:r>
            <a:b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t>- S'applique sur les processus pour lesquels un problème est identifié.</a:t>
            </a:r>
            <a:endParaRPr lang="fr-FR" altLang="fr-FR" sz="2500" b="0" u="sng">
              <a:solidFill>
                <a:srgbClr val="C00000"/>
              </a:solidFill>
              <a:effectLst/>
              <a:latin typeface="Comic Sans MS" panose="030F0702030302020204" pitchFamily="66" charset="0"/>
            </a:endParaRPr>
          </a:p>
        </p:txBody>
      </p:sp>
    </p:spTree>
    <p:extLst>
      <p:ext uri="{BB962C8B-B14F-4D97-AF65-F5344CB8AC3E}">
        <p14:creationId xmlns:p14="http://schemas.microsoft.com/office/powerpoint/2010/main" val="54352125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9202" name="Titre 1"/>
          <p:cNvSpPr>
            <a:spLocks noGrp="1"/>
          </p:cNvSpPr>
          <p:nvPr>
            <p:ph type="title"/>
          </p:nvPr>
        </p:nvSpPr>
        <p:spPr>
          <a:xfrm>
            <a:off x="3" y="0"/>
            <a:ext cx="8964613" cy="6858000"/>
          </a:xfrm>
        </p:spPr>
        <p:txBody>
          <a:bodyPr/>
          <a:lstStyle/>
          <a:p>
            <a:pPr algn="l">
              <a:lnSpc>
                <a:spcPct val="150000"/>
              </a:lnSpc>
            </a:pPr>
            <a:r>
              <a:rPr lang="fr-FR" altLang="fr-FR" sz="2500">
                <a:solidFill>
                  <a:schemeClr val="bg2"/>
                </a:solidFill>
                <a:effectLst/>
                <a:latin typeface="Verdana" panose="020B0604030504040204" pitchFamily="34" charset="0"/>
                <a:ea typeface="Verdana" panose="020B0604030504040204" pitchFamily="34" charset="0"/>
                <a:cs typeface="Verdana" panose="020B0604030504040204" pitchFamily="34" charset="0"/>
              </a:rPr>
              <a:t>2-3 Méthode de résolution des problèmes</a:t>
            </a:r>
            <a:b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500" b="0" i="1">
                <a:solidFill>
                  <a:schemeClr val="bg2"/>
                </a:solidFill>
                <a:effectLst/>
                <a:latin typeface="Verdana" panose="020B0604030504040204" pitchFamily="34" charset="0"/>
                <a:ea typeface="Verdana" panose="020B0604030504040204" pitchFamily="34" charset="0"/>
                <a:cs typeface="Verdana" panose="020B0604030504040204" pitchFamily="34" charset="0"/>
              </a:rPr>
              <a:t>b. Description</a:t>
            </a:r>
            <a:b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Repose sur une </a:t>
            </a:r>
            <a:r>
              <a:rPr lang="fr-FR" altLang="fr-FR" sz="2300">
                <a:solidFill>
                  <a:schemeClr val="bg2"/>
                </a:solidFill>
                <a:effectLst/>
                <a:latin typeface="Verdana" panose="020B0604030504040204" pitchFamily="34" charset="0"/>
                <a:ea typeface="Verdana" panose="020B0604030504040204" pitchFamily="34" charset="0"/>
                <a:cs typeface="Verdana" panose="020B0604030504040204" pitchFamily="34" charset="0"/>
              </a:rPr>
              <a:t>suite logique d'étapes </a:t>
            </a: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pour une réflexion préalable à l'action.</a:t>
            </a:r>
            <a:b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1.Lister les problèmes</a:t>
            </a:r>
            <a:b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2.Choisir un problème</a:t>
            </a:r>
            <a:b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3. Identifier les causes possibles</a:t>
            </a:r>
            <a:b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4. Déterminer le poids de chaque cause</a:t>
            </a:r>
            <a:b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5. Retenir les causes essentielles</a:t>
            </a:r>
            <a:b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6. Rechercher les solutions possibles</a:t>
            </a:r>
            <a:b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7.Choisir la solution</a:t>
            </a:r>
            <a:b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8.Mettre en œuvre la solution</a:t>
            </a:r>
            <a:b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300" b="0">
                <a:solidFill>
                  <a:schemeClr val="bg2"/>
                </a:solidFill>
                <a:effectLst/>
                <a:latin typeface="Verdana" panose="020B0604030504040204" pitchFamily="34" charset="0"/>
                <a:ea typeface="Verdana" panose="020B0604030504040204" pitchFamily="34" charset="0"/>
                <a:cs typeface="Verdana" panose="020B0604030504040204" pitchFamily="34" charset="0"/>
              </a:rPr>
              <a:t>9.Mesurer les résultats</a:t>
            </a:r>
            <a:endParaRPr lang="fr-FR" altLang="fr-FR" sz="2300" b="0" u="sng">
              <a:solidFill>
                <a:srgbClr val="C00000"/>
              </a:solidFill>
              <a:effectLst/>
              <a:latin typeface="Comic Sans MS" panose="030F0702030302020204" pitchFamily="66" charset="0"/>
            </a:endParaRPr>
          </a:p>
        </p:txBody>
      </p:sp>
    </p:spTree>
    <p:extLst>
      <p:ext uri="{BB962C8B-B14F-4D97-AF65-F5344CB8AC3E}">
        <p14:creationId xmlns:p14="http://schemas.microsoft.com/office/powerpoint/2010/main" val="168470373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0226" name="Titre 1"/>
          <p:cNvSpPr>
            <a:spLocks noGrp="1"/>
          </p:cNvSpPr>
          <p:nvPr>
            <p:ph type="title"/>
          </p:nvPr>
        </p:nvSpPr>
        <p:spPr>
          <a:xfrm>
            <a:off x="323851" y="981078"/>
            <a:ext cx="8712200" cy="4968875"/>
          </a:xfrm>
        </p:spPr>
        <p:txBody>
          <a:bodyPr/>
          <a:lstStyle/>
          <a:p>
            <a:pPr algn="l">
              <a:lnSpc>
                <a:spcPct val="150000"/>
              </a:lnSpc>
            </a:pPr>
            <a:r>
              <a:rPr lang="fr-FR" altLang="fr-FR" sz="2800">
                <a:solidFill>
                  <a:schemeClr val="bg2"/>
                </a:solidFill>
                <a:effectLst/>
                <a:latin typeface="Verdana" panose="020B0604030504040204" pitchFamily="34" charset="0"/>
                <a:ea typeface="Verdana" panose="020B0604030504040204" pitchFamily="34" charset="0"/>
                <a:cs typeface="Verdana" panose="020B0604030504040204" pitchFamily="34" charset="0"/>
              </a:rPr>
              <a:t>2.4.Plan Do Check Act (PDCA) </a:t>
            </a:r>
            <a:br>
              <a:rPr lang="fr-FR" altLang="fr-FR" sz="220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20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600" b="0" i="1">
                <a:solidFill>
                  <a:schemeClr val="bg2"/>
                </a:solidFill>
                <a:effectLst/>
                <a:latin typeface="Verdana" panose="020B0604030504040204" pitchFamily="34" charset="0"/>
                <a:ea typeface="Verdana" panose="020B0604030504040204" pitchFamily="34" charset="0"/>
                <a:cs typeface="Verdana" panose="020B0604030504040204" pitchFamily="34" charset="0"/>
              </a:rPr>
              <a:t>a. Définition</a:t>
            </a:r>
            <a:br>
              <a:rPr lang="fr-FR" altLang="fr-FR" sz="26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200" b="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t>Méthode séquentielle de conduite et d'amélioration de projet </a:t>
            </a:r>
            <a:b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t>- Comprend 4 étapes: Plan, Do, Check, Act.</a:t>
            </a:r>
            <a:b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t>- S'applique à tous les processus. </a:t>
            </a:r>
            <a:b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a:solidFill>
                  <a:schemeClr val="bg2"/>
                </a:solidFill>
                <a:effectLst/>
                <a:latin typeface="Verdana" panose="020B0604030504040204" pitchFamily="34" charset="0"/>
                <a:ea typeface="Verdana" panose="020B0604030504040204" pitchFamily="34" charset="0"/>
                <a:cs typeface="Verdana" panose="020B0604030504040204" pitchFamily="34" charset="0"/>
              </a:rPr>
              <a:t>- Synonyme= R</a:t>
            </a:r>
            <a:r>
              <a:rPr lang="fr-FR" altLang="fr-FR" sz="2500">
                <a:solidFill>
                  <a:schemeClr val="bg2"/>
                </a:solidFill>
                <a:effectLst/>
                <a:latin typeface="Verdana" panose="020B0604030504040204" pitchFamily="34" charset="0"/>
                <a:ea typeface="Verdana" panose="020B0604030504040204" pitchFamily="34" charset="0"/>
                <a:cs typeface="Verdana" panose="020B0604030504040204" pitchFamily="34" charset="0"/>
              </a:rPr>
              <a:t>oue de Deming, boucle de qualité</a:t>
            </a:r>
            <a:endParaRPr lang="fr-FR" altLang="fr-FR" sz="2500">
              <a:solidFill>
                <a:srgbClr val="00206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74006951"/>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323851" y="0"/>
            <a:ext cx="8712200" cy="6669088"/>
          </a:xfrm>
        </p:spPr>
        <p:txBody>
          <a:bodyPr/>
          <a:lstStyle/>
          <a:p>
            <a:pPr algn="l">
              <a:lnSpc>
                <a:spcPct val="150000"/>
              </a:lnSpc>
            </a:pPr>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2.4.Plan Do Check </a:t>
            </a:r>
            <a:r>
              <a:rPr lang="fr-FR" altLang="fr-FR" sz="280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Act</a:t>
            </a:r>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(PDCA) </a:t>
            </a:r>
            <a:br>
              <a:rPr lang="fr-FR" altLang="fr-FR" sz="22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2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 Description</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2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5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Plan</a:t>
            </a: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établir un plan, prévoir;</a:t>
            </a:r>
            <a:b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5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Do</a:t>
            </a: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exécuter le plan, faire</a:t>
            </a:r>
            <a:b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5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Check</a:t>
            </a: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vérifier les résultats</a:t>
            </a:r>
            <a:b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t>
            </a:r>
            <a:r>
              <a:rPr lang="fr-FR" altLang="fr-FR" sz="25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50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Act</a:t>
            </a: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engager une action corrective ou pérenniser les résultats obtenus</a:t>
            </a:r>
            <a:b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Un nouveau cycle PDCA fera suite au précédent pour poursuivre l'amélioration du processus ou pour s'intéresser à un autre processus</a:t>
            </a:r>
            <a:endParaRPr lang="fr-FR" altLang="fr-FR" sz="2500" dirty="0">
              <a:solidFill>
                <a:srgbClr val="00206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34349289"/>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1490" name="Rectangle 3"/>
          <p:cNvSpPr>
            <a:spLocks noGrp="1" noChangeArrowheads="1"/>
          </p:cNvSpPr>
          <p:nvPr>
            <p:ph type="body" idx="1"/>
          </p:nvPr>
        </p:nvSpPr>
        <p:spPr>
          <a:xfrm>
            <a:off x="1116016" y="1844675"/>
            <a:ext cx="5546725" cy="533400"/>
          </a:xfrm>
        </p:spPr>
        <p:txBody>
          <a:bodyPr/>
          <a:lstStyle/>
          <a:p>
            <a:pPr marL="0" indent="0" eaLnBrk="1" hangingPunct="1">
              <a:lnSpc>
                <a:spcPct val="80000"/>
              </a:lnSpc>
              <a:buNone/>
              <a:defRPr/>
            </a:pPr>
            <a:r>
              <a:rPr lang="fr-FR">
                <a:solidFill>
                  <a:srgbClr val="666699"/>
                </a:solidFill>
                <a:latin typeface="Comic Sans MS" pitchFamily="66" charset="0"/>
              </a:rPr>
              <a:t>La roue de Deming - PDCA</a:t>
            </a:r>
          </a:p>
          <a:p>
            <a:pPr marL="0" indent="0" eaLnBrk="1" hangingPunct="1">
              <a:lnSpc>
                <a:spcPct val="80000"/>
              </a:lnSpc>
              <a:buNone/>
              <a:defRPr/>
            </a:pPr>
            <a:endParaRPr lang="fr-FR">
              <a:solidFill>
                <a:schemeClr val="tx2"/>
              </a:solidFill>
              <a:latin typeface="Comic Sans MS" pitchFamily="66" charset="0"/>
            </a:endParaRPr>
          </a:p>
          <a:p>
            <a:pPr marL="0" indent="0" eaLnBrk="1" hangingPunct="1">
              <a:lnSpc>
                <a:spcPct val="80000"/>
              </a:lnSpc>
              <a:buNone/>
              <a:defRPr/>
            </a:pPr>
            <a:endParaRPr lang="fr-FR">
              <a:solidFill>
                <a:schemeClr val="tx2"/>
              </a:solidFill>
              <a:latin typeface="Comic Sans MS" pitchFamily="66" charset="0"/>
            </a:endParaRPr>
          </a:p>
        </p:txBody>
      </p:sp>
      <p:cxnSp>
        <p:nvCxnSpPr>
          <p:cNvPr id="182275" name="AutoShape 4"/>
          <p:cNvCxnSpPr>
            <a:cxnSpLocks noChangeShapeType="1"/>
          </p:cNvCxnSpPr>
          <p:nvPr/>
        </p:nvCxnSpPr>
        <p:spPr bwMode="auto">
          <a:xfrm flipH="1" flipV="1">
            <a:off x="7342191" y="2854326"/>
            <a:ext cx="649287" cy="2070100"/>
          </a:xfrm>
          <a:prstGeom prst="curvedConnector4">
            <a:avLst>
              <a:gd name="adj1" fmla="val -35208"/>
              <a:gd name="adj2" fmla="val 11104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type="triangle" w="med" len="med"/>
              </a14:hiddenLine>
            </a:ext>
          </a:extLst>
        </p:spPr>
      </p:cxnSp>
      <p:sp>
        <p:nvSpPr>
          <p:cNvPr id="275465" name="AutoShape 9"/>
          <p:cNvSpPr>
            <a:spLocks noChangeArrowheads="1"/>
          </p:cNvSpPr>
          <p:nvPr/>
        </p:nvSpPr>
        <p:spPr bwMode="auto">
          <a:xfrm rot="16200000">
            <a:off x="4121152" y="3122614"/>
            <a:ext cx="1873251" cy="1692275"/>
          </a:xfrm>
          <a:custGeom>
            <a:avLst/>
            <a:gdLst>
              <a:gd name="G0" fmla="+- 163199 0 0"/>
              <a:gd name="G1" fmla="+- -4274173 0 0"/>
              <a:gd name="G2" fmla="+- 163199 0 -4274173"/>
              <a:gd name="G3" fmla="+- 10800 0 0"/>
              <a:gd name="G4" fmla="+- 0 0 163199"/>
              <a:gd name="T0" fmla="*/ 360 256 1"/>
              <a:gd name="T1" fmla="*/ 0 256 1"/>
              <a:gd name="G5" fmla="+- G2 T0 T1"/>
              <a:gd name="G6" fmla="?: G2 G2 G5"/>
              <a:gd name="G7" fmla="+- 0 0 G6"/>
              <a:gd name="G8" fmla="+- 7457 0 0"/>
              <a:gd name="G9" fmla="+- 0 0 -4274173"/>
              <a:gd name="G10" fmla="+- 7457 0 2700"/>
              <a:gd name="G11" fmla="cos G10 163199"/>
              <a:gd name="G12" fmla="sin G10 163199"/>
              <a:gd name="G13" fmla="cos 13500 163199"/>
              <a:gd name="G14" fmla="sin 13500 163199"/>
              <a:gd name="G15" fmla="+- G11 10800 0"/>
              <a:gd name="G16" fmla="+- G12 10800 0"/>
              <a:gd name="G17" fmla="+- G13 10800 0"/>
              <a:gd name="G18" fmla="+- G14 10800 0"/>
              <a:gd name="G19" fmla="*/ 7457 1 2"/>
              <a:gd name="G20" fmla="+- G19 5400 0"/>
              <a:gd name="G21" fmla="cos G20 163199"/>
              <a:gd name="G22" fmla="sin G20 163199"/>
              <a:gd name="G23" fmla="+- G21 10800 0"/>
              <a:gd name="G24" fmla="+- G12 G23 G22"/>
              <a:gd name="G25" fmla="+- G22 G23 G11"/>
              <a:gd name="G26" fmla="cos 10800 163199"/>
              <a:gd name="G27" fmla="sin 10800 163199"/>
              <a:gd name="G28" fmla="cos 7457 163199"/>
              <a:gd name="G29" fmla="sin 7457 163199"/>
              <a:gd name="G30" fmla="+- G26 10800 0"/>
              <a:gd name="G31" fmla="+- G27 10800 0"/>
              <a:gd name="G32" fmla="+- G28 10800 0"/>
              <a:gd name="G33" fmla="+- G29 10800 0"/>
              <a:gd name="G34" fmla="+- G19 5400 0"/>
              <a:gd name="G35" fmla="cos G34 -4274173"/>
              <a:gd name="G36" fmla="sin G34 -4274173"/>
              <a:gd name="G37" fmla="+/ -4274173 163199 2"/>
              <a:gd name="T2" fmla="*/ 180 256 1"/>
              <a:gd name="T3" fmla="*/ 0 256 1"/>
              <a:gd name="G38" fmla="+- G37 T2 T3"/>
              <a:gd name="G39" fmla="?: G2 G37 G38"/>
              <a:gd name="G40" fmla="cos 10800 G39"/>
              <a:gd name="G41" fmla="sin 10800 G39"/>
              <a:gd name="G42" fmla="cos 7457 G39"/>
              <a:gd name="G43" fmla="sin 7457 G39"/>
              <a:gd name="G44" fmla="+- G40 10800 0"/>
              <a:gd name="G45" fmla="+- G41 10800 0"/>
              <a:gd name="G46" fmla="+- G42 10800 0"/>
              <a:gd name="G47" fmla="+- G43 10800 0"/>
              <a:gd name="G48" fmla="+- G35 10800 0"/>
              <a:gd name="G49" fmla="+- G36 10800 0"/>
              <a:gd name="T4" fmla="*/ 20021 w 21600"/>
              <a:gd name="T5" fmla="*/ 5178 h 21600"/>
              <a:gd name="T6" fmla="*/ 14626 w 21600"/>
              <a:gd name="T7" fmla="*/ 2511 h 21600"/>
              <a:gd name="T8" fmla="*/ 17167 w 21600"/>
              <a:gd name="T9" fmla="*/ 6918 h 21600"/>
              <a:gd name="T10" fmla="*/ 24287 w 21600"/>
              <a:gd name="T11" fmla="*/ 11386 h 21600"/>
              <a:gd name="T12" fmla="*/ 19730 w 21600"/>
              <a:gd name="T13" fmla="*/ 15564 h 21600"/>
              <a:gd name="T14" fmla="*/ 15552 w 21600"/>
              <a:gd name="T15" fmla="*/ 11006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249" y="11123"/>
                </a:moveTo>
                <a:cubicBezTo>
                  <a:pt x="18254" y="11016"/>
                  <a:pt x="18257" y="10908"/>
                  <a:pt x="18257" y="10800"/>
                </a:cubicBezTo>
                <a:cubicBezTo>
                  <a:pt x="18257" y="7891"/>
                  <a:pt x="16566" y="5248"/>
                  <a:pt x="13925" y="4029"/>
                </a:cubicBezTo>
                <a:lnTo>
                  <a:pt x="15326" y="994"/>
                </a:lnTo>
                <a:cubicBezTo>
                  <a:pt x="19151" y="2760"/>
                  <a:pt x="21600" y="6587"/>
                  <a:pt x="21600" y="10800"/>
                </a:cubicBezTo>
                <a:cubicBezTo>
                  <a:pt x="21600" y="10956"/>
                  <a:pt x="21596" y="11112"/>
                  <a:pt x="21589" y="11269"/>
                </a:cubicBezTo>
                <a:lnTo>
                  <a:pt x="24287" y="11386"/>
                </a:lnTo>
                <a:lnTo>
                  <a:pt x="19730" y="15564"/>
                </a:lnTo>
                <a:lnTo>
                  <a:pt x="15552" y="11006"/>
                </a:lnTo>
                <a:lnTo>
                  <a:pt x="18249" y="11123"/>
                </a:lnTo>
                <a:close/>
              </a:path>
            </a:pathLst>
          </a:custGeom>
          <a:solidFill>
            <a:srgbClr val="003399"/>
          </a:solidFill>
          <a:ln w="9525" algn="ctr">
            <a:noFill/>
            <a:miter lim="800000"/>
            <a:headEnd/>
            <a:tailEnd/>
          </a:ln>
          <a:effectLst/>
        </p:spPr>
        <p:txBody>
          <a:bodyPr vert="eaVert" wrap="none" anchor="ctr"/>
          <a:lstStyle/>
          <a:p>
            <a:pPr marL="342891" indent="-342891" algn="ctr" fontAlgn="base">
              <a:spcBef>
                <a:spcPct val="20000"/>
              </a:spcBef>
              <a:spcAft>
                <a:spcPct val="0"/>
              </a:spcAft>
              <a:buClr>
                <a:srgbClr val="FFCC00"/>
              </a:buClr>
              <a:buSzPct val="80000"/>
              <a:buFont typeface="Arial" pitchFamily="34" charset="0"/>
              <a:buChar char="►"/>
              <a:defRPr/>
            </a:pPr>
            <a:endParaRPr lang="fr-FR" sz="3200">
              <a:solidFill>
                <a:srgbClr val="FFFFFF"/>
              </a:solidFill>
              <a:effectLst>
                <a:outerShdw blurRad="38100" dist="38100" dir="2700000" algn="tl">
                  <a:srgbClr val="FFFFFF"/>
                </a:outerShdw>
              </a:effectLst>
              <a:latin typeface="Arial Narrow" pitchFamily="34" charset="0"/>
              <a:cs typeface="Arial" charset="0"/>
            </a:endParaRPr>
          </a:p>
        </p:txBody>
      </p:sp>
      <p:sp>
        <p:nvSpPr>
          <p:cNvPr id="275466" name="Text Box 10"/>
          <p:cNvSpPr txBox="1">
            <a:spLocks noChangeArrowheads="1"/>
          </p:cNvSpPr>
          <p:nvPr/>
        </p:nvSpPr>
        <p:spPr bwMode="auto">
          <a:xfrm>
            <a:off x="5830891" y="3279776"/>
            <a:ext cx="720725" cy="369332"/>
          </a:xfrm>
          <a:prstGeom prst="rect">
            <a:avLst/>
          </a:prstGeom>
          <a:noFill/>
          <a:ln w="9525" algn="ctr">
            <a:noFill/>
            <a:miter lim="800000"/>
            <a:headEnd/>
            <a:tailEnd/>
          </a:ln>
          <a:effectLst/>
        </p:spPr>
        <p:txBody>
          <a:bodyPr>
            <a:spAutoFit/>
          </a:bodyPr>
          <a:lstStyle/>
          <a:p>
            <a:pPr marL="342891" indent="-342891" algn="ctr" fontAlgn="base">
              <a:spcBef>
                <a:spcPct val="50000"/>
              </a:spcBef>
              <a:spcAft>
                <a:spcPct val="0"/>
              </a:spcAft>
              <a:buClr>
                <a:srgbClr val="FFCC00"/>
              </a:buClr>
              <a:buSzPct val="80000"/>
              <a:defRPr/>
            </a:pPr>
            <a:r>
              <a:rPr lang="fr-FR" b="1">
                <a:solidFill>
                  <a:srgbClr val="666699"/>
                </a:solidFill>
                <a:effectLst>
                  <a:outerShdw blurRad="38100" dist="38100" dir="2700000" algn="tl">
                    <a:srgbClr val="C0C0C0"/>
                  </a:outerShdw>
                </a:effectLst>
                <a:latin typeface="Arial Narrow" pitchFamily="34" charset="0"/>
                <a:cs typeface="Arial" charset="0"/>
              </a:rPr>
              <a:t>DO</a:t>
            </a:r>
          </a:p>
        </p:txBody>
      </p:sp>
      <p:sp>
        <p:nvSpPr>
          <p:cNvPr id="275467" name="Text Box 11"/>
          <p:cNvSpPr txBox="1">
            <a:spLocks noChangeArrowheads="1"/>
          </p:cNvSpPr>
          <p:nvPr/>
        </p:nvSpPr>
        <p:spPr bwMode="auto">
          <a:xfrm>
            <a:off x="4211641" y="2709863"/>
            <a:ext cx="720725" cy="369332"/>
          </a:xfrm>
          <a:prstGeom prst="rect">
            <a:avLst/>
          </a:prstGeom>
          <a:noFill/>
          <a:ln w="9525" algn="ctr">
            <a:noFill/>
            <a:miter lim="800000"/>
            <a:headEnd/>
            <a:tailEnd/>
          </a:ln>
          <a:effectLst/>
        </p:spPr>
        <p:txBody>
          <a:bodyPr>
            <a:spAutoFit/>
          </a:bodyPr>
          <a:lstStyle/>
          <a:p>
            <a:pPr marL="342891" indent="-342891" algn="ctr" fontAlgn="base">
              <a:spcBef>
                <a:spcPct val="50000"/>
              </a:spcBef>
              <a:spcAft>
                <a:spcPct val="0"/>
              </a:spcAft>
              <a:buClr>
                <a:srgbClr val="FFCC00"/>
              </a:buClr>
              <a:buSzPct val="80000"/>
              <a:defRPr/>
            </a:pPr>
            <a:r>
              <a:rPr lang="fr-FR" b="1" dirty="0">
                <a:solidFill>
                  <a:srgbClr val="666699"/>
                </a:solidFill>
                <a:effectLst>
                  <a:outerShdw blurRad="38100" dist="38100" dir="2700000" algn="tl">
                    <a:srgbClr val="C0C0C0"/>
                  </a:outerShdw>
                </a:effectLst>
                <a:latin typeface="Arial Narrow" pitchFamily="34" charset="0"/>
                <a:cs typeface="Arial" charset="0"/>
              </a:rPr>
              <a:t>PLAN</a:t>
            </a:r>
          </a:p>
        </p:txBody>
      </p:sp>
      <p:sp>
        <p:nvSpPr>
          <p:cNvPr id="275468" name="Text Box 12"/>
          <p:cNvSpPr txBox="1">
            <a:spLocks noChangeArrowheads="1"/>
          </p:cNvSpPr>
          <p:nvPr/>
        </p:nvSpPr>
        <p:spPr bwMode="auto">
          <a:xfrm>
            <a:off x="5146677" y="4827589"/>
            <a:ext cx="1116013" cy="369332"/>
          </a:xfrm>
          <a:prstGeom prst="rect">
            <a:avLst/>
          </a:prstGeom>
          <a:noFill/>
          <a:ln w="9525" algn="ctr">
            <a:noFill/>
            <a:miter lim="800000"/>
            <a:headEnd/>
            <a:tailEnd/>
          </a:ln>
          <a:effectLst/>
        </p:spPr>
        <p:txBody>
          <a:bodyPr>
            <a:spAutoFit/>
          </a:bodyPr>
          <a:lstStyle/>
          <a:p>
            <a:pPr marL="342891" indent="-342891" algn="ctr" fontAlgn="base">
              <a:spcBef>
                <a:spcPct val="50000"/>
              </a:spcBef>
              <a:spcAft>
                <a:spcPct val="0"/>
              </a:spcAft>
              <a:buClr>
                <a:srgbClr val="FFCC00"/>
              </a:buClr>
              <a:buSzPct val="80000"/>
              <a:defRPr/>
            </a:pPr>
            <a:r>
              <a:rPr lang="fr-FR" b="1">
                <a:solidFill>
                  <a:srgbClr val="666699"/>
                </a:solidFill>
                <a:effectLst>
                  <a:outerShdw blurRad="38100" dist="38100" dir="2700000" algn="tl">
                    <a:srgbClr val="C0C0C0"/>
                  </a:outerShdw>
                </a:effectLst>
                <a:latin typeface="Arial Narrow" pitchFamily="34" charset="0"/>
                <a:cs typeface="Arial" charset="0"/>
              </a:rPr>
              <a:t>CHECK</a:t>
            </a:r>
          </a:p>
        </p:txBody>
      </p:sp>
      <p:grpSp>
        <p:nvGrpSpPr>
          <p:cNvPr id="3" name="Groupe 2">
            <a:extLst>
              <a:ext uri="{FF2B5EF4-FFF2-40B4-BE49-F238E27FC236}">
                <a16:creationId xmlns:a16="http://schemas.microsoft.com/office/drawing/2014/main" id="{A2A9DF87-A3DC-47A5-8C06-FF9F7F379A90}"/>
              </a:ext>
            </a:extLst>
          </p:cNvPr>
          <p:cNvGrpSpPr/>
          <p:nvPr/>
        </p:nvGrpSpPr>
        <p:grpSpPr>
          <a:xfrm>
            <a:off x="3454403" y="2457454"/>
            <a:ext cx="4718048" cy="4068761"/>
            <a:chOff x="3454403" y="2457454"/>
            <a:chExt cx="4718048" cy="4068761"/>
          </a:xfrm>
        </p:grpSpPr>
        <p:sp>
          <p:nvSpPr>
            <p:cNvPr id="182277" name="AutoShape 6"/>
            <p:cNvSpPr>
              <a:spLocks noChangeArrowheads="1"/>
            </p:cNvSpPr>
            <p:nvPr/>
          </p:nvSpPr>
          <p:spPr bwMode="auto">
            <a:xfrm rot="10800000">
              <a:off x="4171950" y="3211516"/>
              <a:ext cx="1873251" cy="16922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249" y="11123"/>
                  </a:moveTo>
                  <a:cubicBezTo>
                    <a:pt x="18254" y="11016"/>
                    <a:pt x="18257" y="10908"/>
                    <a:pt x="18257" y="10800"/>
                  </a:cubicBezTo>
                  <a:cubicBezTo>
                    <a:pt x="18257" y="8161"/>
                    <a:pt x="16863" y="5720"/>
                    <a:pt x="14591" y="4378"/>
                  </a:cubicBezTo>
                  <a:lnTo>
                    <a:pt x="16291" y="1500"/>
                  </a:lnTo>
                  <a:cubicBezTo>
                    <a:pt x="19581" y="3442"/>
                    <a:pt x="21600" y="6979"/>
                    <a:pt x="21600" y="10800"/>
                  </a:cubicBezTo>
                  <a:cubicBezTo>
                    <a:pt x="21600" y="10956"/>
                    <a:pt x="21596" y="11112"/>
                    <a:pt x="21589" y="11269"/>
                  </a:cubicBezTo>
                  <a:lnTo>
                    <a:pt x="24287" y="11386"/>
                  </a:lnTo>
                  <a:lnTo>
                    <a:pt x="19730" y="15564"/>
                  </a:lnTo>
                  <a:lnTo>
                    <a:pt x="15552" y="11006"/>
                  </a:lnTo>
                  <a:lnTo>
                    <a:pt x="18249" y="11123"/>
                  </a:lnTo>
                  <a:close/>
                </a:path>
              </a:pathLst>
            </a:custGeom>
            <a:solidFill>
              <a:srgbClr val="78A1C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eaLnBrk="0" fontAlgn="base" hangingPunct="0">
                <a:spcBef>
                  <a:spcPct val="0"/>
                </a:spcBef>
                <a:spcAft>
                  <a:spcPct val="0"/>
                </a:spcAft>
              </a:pPr>
              <a:endParaRPr lang="fr-FR">
                <a:solidFill>
                  <a:srgbClr val="FFFFFF"/>
                </a:solidFill>
                <a:latin typeface="Arial" panose="020B0604020202020204" pitchFamily="34" charset="0"/>
                <a:cs typeface="Arial" panose="020B0604020202020204" pitchFamily="34" charset="0"/>
              </a:endParaRPr>
            </a:p>
          </p:txBody>
        </p:sp>
        <p:sp>
          <p:nvSpPr>
            <p:cNvPr id="182278" name="AutoShape 7"/>
            <p:cNvSpPr>
              <a:spLocks noChangeArrowheads="1"/>
            </p:cNvSpPr>
            <p:nvPr/>
          </p:nvSpPr>
          <p:spPr bwMode="auto">
            <a:xfrm rot="5400000">
              <a:off x="4224338" y="3121028"/>
              <a:ext cx="1873251" cy="16922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249" y="11123"/>
                  </a:moveTo>
                  <a:cubicBezTo>
                    <a:pt x="18254" y="11016"/>
                    <a:pt x="18257" y="10908"/>
                    <a:pt x="18257" y="10800"/>
                  </a:cubicBezTo>
                  <a:cubicBezTo>
                    <a:pt x="18257" y="7930"/>
                    <a:pt x="16611" y="5316"/>
                    <a:pt x="14024" y="4075"/>
                  </a:cubicBezTo>
                  <a:lnTo>
                    <a:pt x="15469" y="1061"/>
                  </a:lnTo>
                  <a:cubicBezTo>
                    <a:pt x="19216" y="2858"/>
                    <a:pt x="21600" y="6644"/>
                    <a:pt x="21600" y="10800"/>
                  </a:cubicBezTo>
                  <a:cubicBezTo>
                    <a:pt x="21600" y="10956"/>
                    <a:pt x="21596" y="11112"/>
                    <a:pt x="21589" y="11269"/>
                  </a:cubicBezTo>
                  <a:lnTo>
                    <a:pt x="24287" y="11386"/>
                  </a:lnTo>
                  <a:lnTo>
                    <a:pt x="19730" y="15564"/>
                  </a:lnTo>
                  <a:lnTo>
                    <a:pt x="15552" y="11006"/>
                  </a:lnTo>
                  <a:lnTo>
                    <a:pt x="18249" y="11123"/>
                  </a:lnTo>
                  <a:close/>
                </a:path>
              </a:pathLst>
            </a:custGeom>
            <a:solidFill>
              <a:srgbClr val="5185B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eaLnBrk="0" fontAlgn="base" hangingPunct="0">
                <a:spcBef>
                  <a:spcPct val="0"/>
                </a:spcBef>
                <a:spcAft>
                  <a:spcPct val="0"/>
                </a:spcAft>
              </a:pPr>
              <a:endParaRPr lang="fr-FR">
                <a:solidFill>
                  <a:srgbClr val="FFFFFF"/>
                </a:solidFill>
                <a:latin typeface="Arial" panose="020B0604020202020204" pitchFamily="34" charset="0"/>
                <a:cs typeface="Arial" panose="020B0604020202020204" pitchFamily="34" charset="0"/>
              </a:endParaRPr>
            </a:p>
          </p:txBody>
        </p:sp>
        <p:sp>
          <p:nvSpPr>
            <p:cNvPr id="275469" name="Text Box 13"/>
            <p:cNvSpPr txBox="1">
              <a:spLocks noChangeArrowheads="1"/>
            </p:cNvSpPr>
            <p:nvPr/>
          </p:nvSpPr>
          <p:spPr bwMode="auto">
            <a:xfrm>
              <a:off x="3454403" y="4294188"/>
              <a:ext cx="1116013" cy="369332"/>
            </a:xfrm>
            <a:prstGeom prst="rect">
              <a:avLst/>
            </a:prstGeom>
            <a:noFill/>
            <a:ln w="9525" algn="ctr">
              <a:noFill/>
              <a:miter lim="800000"/>
              <a:headEnd/>
              <a:tailEnd/>
            </a:ln>
            <a:effectLst/>
          </p:spPr>
          <p:txBody>
            <a:bodyPr>
              <a:spAutoFit/>
            </a:bodyPr>
            <a:lstStyle/>
            <a:p>
              <a:pPr marL="342891" indent="-342891" algn="ctr" fontAlgn="base">
                <a:spcBef>
                  <a:spcPct val="50000"/>
                </a:spcBef>
                <a:spcAft>
                  <a:spcPct val="0"/>
                </a:spcAft>
                <a:buClr>
                  <a:srgbClr val="FFCC00"/>
                </a:buClr>
                <a:buSzPct val="80000"/>
                <a:defRPr/>
              </a:pPr>
              <a:r>
                <a:rPr lang="fr-FR" b="1" dirty="0">
                  <a:solidFill>
                    <a:srgbClr val="666699"/>
                  </a:solidFill>
                  <a:effectLst>
                    <a:outerShdw blurRad="38100" dist="38100" dir="2700000" algn="tl">
                      <a:srgbClr val="C0C0C0"/>
                    </a:outerShdw>
                  </a:effectLst>
                  <a:latin typeface="Arial Narrow" pitchFamily="34" charset="0"/>
                  <a:cs typeface="Arial" charset="0"/>
                </a:rPr>
                <a:t>ACT</a:t>
              </a:r>
            </a:p>
          </p:txBody>
        </p:sp>
        <p:grpSp>
          <p:nvGrpSpPr>
            <p:cNvPr id="2" name="Groupe 1">
              <a:extLst>
                <a:ext uri="{FF2B5EF4-FFF2-40B4-BE49-F238E27FC236}">
                  <a16:creationId xmlns:a16="http://schemas.microsoft.com/office/drawing/2014/main" id="{010BFB6E-06F8-4382-8EF3-45CD3FFDC479}"/>
                </a:ext>
              </a:extLst>
            </p:cNvPr>
            <p:cNvGrpSpPr/>
            <p:nvPr/>
          </p:nvGrpSpPr>
          <p:grpSpPr>
            <a:xfrm>
              <a:off x="3563939" y="2457454"/>
              <a:ext cx="4608512" cy="4068761"/>
              <a:chOff x="3563939" y="2457454"/>
              <a:chExt cx="4608512" cy="4068761"/>
            </a:xfrm>
          </p:grpSpPr>
          <p:sp>
            <p:nvSpPr>
              <p:cNvPr id="182276" name="Line 5"/>
              <p:cNvSpPr>
                <a:spLocks noChangeShapeType="1"/>
              </p:cNvSpPr>
              <p:nvPr/>
            </p:nvSpPr>
            <p:spPr bwMode="auto">
              <a:xfrm flipV="1">
                <a:off x="3708402" y="4259264"/>
                <a:ext cx="4211639" cy="2266951"/>
              </a:xfrm>
              <a:prstGeom prst="line">
                <a:avLst/>
              </a:prstGeom>
              <a:noFill/>
              <a:ln w="38100">
                <a:solidFill>
                  <a:srgbClr val="333399"/>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a:solidFill>
                    <a:srgbClr val="FFFFFF"/>
                  </a:solidFill>
                  <a:latin typeface="Arial" panose="020B0604020202020204" pitchFamily="34" charset="0"/>
                  <a:cs typeface="Arial" panose="020B0604020202020204" pitchFamily="34" charset="0"/>
                </a:endParaRPr>
              </a:p>
            </p:txBody>
          </p:sp>
          <p:sp>
            <p:nvSpPr>
              <p:cNvPr id="275464" name="AutoShape 8"/>
              <p:cNvSpPr>
                <a:spLocks noChangeArrowheads="1"/>
              </p:cNvSpPr>
              <p:nvPr/>
            </p:nvSpPr>
            <p:spPr bwMode="auto">
              <a:xfrm>
                <a:off x="4171950" y="3067053"/>
                <a:ext cx="1873251" cy="1692275"/>
              </a:xfrm>
              <a:custGeom>
                <a:avLst/>
                <a:gdLst>
                  <a:gd name="G0" fmla="+- 163199 0 0"/>
                  <a:gd name="G1" fmla="+- -4176427 0 0"/>
                  <a:gd name="G2" fmla="+- 163199 0 -4176427"/>
                  <a:gd name="G3" fmla="+- 10800 0 0"/>
                  <a:gd name="G4" fmla="+- 0 0 163199"/>
                  <a:gd name="T0" fmla="*/ 360 256 1"/>
                  <a:gd name="T1" fmla="*/ 0 256 1"/>
                  <a:gd name="G5" fmla="+- G2 T0 T1"/>
                  <a:gd name="G6" fmla="?: G2 G2 G5"/>
                  <a:gd name="G7" fmla="+- 0 0 G6"/>
                  <a:gd name="G8" fmla="+- 7457 0 0"/>
                  <a:gd name="G9" fmla="+- 0 0 -4176427"/>
                  <a:gd name="G10" fmla="+- 7457 0 2700"/>
                  <a:gd name="G11" fmla="cos G10 163199"/>
                  <a:gd name="G12" fmla="sin G10 163199"/>
                  <a:gd name="G13" fmla="cos 13500 163199"/>
                  <a:gd name="G14" fmla="sin 13500 163199"/>
                  <a:gd name="G15" fmla="+- G11 10800 0"/>
                  <a:gd name="G16" fmla="+- G12 10800 0"/>
                  <a:gd name="G17" fmla="+- G13 10800 0"/>
                  <a:gd name="G18" fmla="+- G14 10800 0"/>
                  <a:gd name="G19" fmla="*/ 7457 1 2"/>
                  <a:gd name="G20" fmla="+- G19 5400 0"/>
                  <a:gd name="G21" fmla="cos G20 163199"/>
                  <a:gd name="G22" fmla="sin G20 163199"/>
                  <a:gd name="G23" fmla="+- G21 10800 0"/>
                  <a:gd name="G24" fmla="+- G12 G23 G22"/>
                  <a:gd name="G25" fmla="+- G22 G23 G11"/>
                  <a:gd name="G26" fmla="cos 10800 163199"/>
                  <a:gd name="G27" fmla="sin 10800 163199"/>
                  <a:gd name="G28" fmla="cos 7457 163199"/>
                  <a:gd name="G29" fmla="sin 7457 163199"/>
                  <a:gd name="G30" fmla="+- G26 10800 0"/>
                  <a:gd name="G31" fmla="+- G27 10800 0"/>
                  <a:gd name="G32" fmla="+- G28 10800 0"/>
                  <a:gd name="G33" fmla="+- G29 10800 0"/>
                  <a:gd name="G34" fmla="+- G19 5400 0"/>
                  <a:gd name="G35" fmla="cos G34 -4176427"/>
                  <a:gd name="G36" fmla="sin G34 -4176427"/>
                  <a:gd name="G37" fmla="+/ -4176427 163199 2"/>
                  <a:gd name="T2" fmla="*/ 180 256 1"/>
                  <a:gd name="T3" fmla="*/ 0 256 1"/>
                  <a:gd name="G38" fmla="+- G37 T2 T3"/>
                  <a:gd name="G39" fmla="?: G2 G37 G38"/>
                  <a:gd name="G40" fmla="cos 10800 G39"/>
                  <a:gd name="G41" fmla="sin 10800 G39"/>
                  <a:gd name="G42" fmla="cos 7457 G39"/>
                  <a:gd name="G43" fmla="sin 7457 G39"/>
                  <a:gd name="G44" fmla="+- G40 10800 0"/>
                  <a:gd name="G45" fmla="+- G41 10800 0"/>
                  <a:gd name="G46" fmla="+- G42 10800 0"/>
                  <a:gd name="G47" fmla="+- G43 10800 0"/>
                  <a:gd name="G48" fmla="+- G35 10800 0"/>
                  <a:gd name="G49" fmla="+- G36 10800 0"/>
                  <a:gd name="T4" fmla="*/ 20094 w 21600"/>
                  <a:gd name="T5" fmla="*/ 5299 h 21600"/>
                  <a:gd name="T6" fmla="*/ 14840 w 21600"/>
                  <a:gd name="T7" fmla="*/ 2614 h 21600"/>
                  <a:gd name="T8" fmla="*/ 17217 w 21600"/>
                  <a:gd name="T9" fmla="*/ 7002 h 21600"/>
                  <a:gd name="T10" fmla="*/ 24287 w 21600"/>
                  <a:gd name="T11" fmla="*/ 11386 h 21600"/>
                  <a:gd name="T12" fmla="*/ 19730 w 21600"/>
                  <a:gd name="T13" fmla="*/ 15564 h 21600"/>
                  <a:gd name="T14" fmla="*/ 15552 w 21600"/>
                  <a:gd name="T15" fmla="*/ 11006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249" y="11123"/>
                    </a:moveTo>
                    <a:cubicBezTo>
                      <a:pt x="18254" y="11016"/>
                      <a:pt x="18257" y="10908"/>
                      <a:pt x="18257" y="10800"/>
                    </a:cubicBezTo>
                    <a:cubicBezTo>
                      <a:pt x="18257" y="7961"/>
                      <a:pt x="16645" y="5369"/>
                      <a:pt x="14100" y="4113"/>
                    </a:cubicBezTo>
                    <a:lnTo>
                      <a:pt x="15580" y="1115"/>
                    </a:lnTo>
                    <a:cubicBezTo>
                      <a:pt x="19266" y="2935"/>
                      <a:pt x="21600" y="6689"/>
                      <a:pt x="21600" y="10800"/>
                    </a:cubicBezTo>
                    <a:cubicBezTo>
                      <a:pt x="21600" y="10956"/>
                      <a:pt x="21596" y="11112"/>
                      <a:pt x="21589" y="11269"/>
                    </a:cubicBezTo>
                    <a:lnTo>
                      <a:pt x="24287" y="11386"/>
                    </a:lnTo>
                    <a:lnTo>
                      <a:pt x="19730" y="15564"/>
                    </a:lnTo>
                    <a:lnTo>
                      <a:pt x="15552" y="11006"/>
                    </a:lnTo>
                    <a:lnTo>
                      <a:pt x="18249" y="11123"/>
                    </a:lnTo>
                    <a:close/>
                  </a:path>
                </a:pathLst>
              </a:custGeom>
              <a:solidFill>
                <a:srgbClr val="3B6B9F"/>
              </a:solidFill>
              <a:ln w="9525" algn="ctr">
                <a:noFill/>
                <a:miter lim="800000"/>
                <a:headEnd/>
                <a:tailEnd/>
              </a:ln>
              <a:effectLst/>
            </p:spPr>
            <p:txBody>
              <a:bodyPr wrap="none" anchor="ctr"/>
              <a:lstStyle/>
              <a:p>
                <a:pPr marL="342891" indent="-342891" algn="ctr" fontAlgn="base">
                  <a:spcBef>
                    <a:spcPct val="20000"/>
                  </a:spcBef>
                  <a:spcAft>
                    <a:spcPct val="0"/>
                  </a:spcAft>
                  <a:buClr>
                    <a:srgbClr val="FFCC00"/>
                  </a:buClr>
                  <a:buSzPct val="80000"/>
                  <a:defRPr/>
                </a:pPr>
                <a:endParaRPr lang="fr-FR" sz="3200">
                  <a:solidFill>
                    <a:srgbClr val="FFFFFF"/>
                  </a:solidFill>
                  <a:effectLst>
                    <a:outerShdw blurRad="38100" dist="38100" dir="2700000" algn="tl">
                      <a:srgbClr val="FFFFFF"/>
                    </a:outerShdw>
                  </a:effectLst>
                  <a:latin typeface="Arial Narrow" pitchFamily="34" charset="0"/>
                  <a:cs typeface="Arial" charset="0"/>
                </a:endParaRPr>
              </a:p>
            </p:txBody>
          </p:sp>
          <p:grpSp>
            <p:nvGrpSpPr>
              <p:cNvPr id="182285" name="Group 14"/>
              <p:cNvGrpSpPr>
                <a:grpSpLocks/>
              </p:cNvGrpSpPr>
              <p:nvPr/>
            </p:nvGrpSpPr>
            <p:grpSpPr bwMode="auto">
              <a:xfrm>
                <a:off x="3563939" y="2457454"/>
                <a:ext cx="3059112" cy="3059113"/>
                <a:chOff x="1111" y="1707"/>
                <a:chExt cx="1927" cy="1927"/>
              </a:xfrm>
            </p:grpSpPr>
            <p:sp>
              <p:nvSpPr>
                <p:cNvPr id="182289" name="Oval 15"/>
                <p:cNvSpPr>
                  <a:spLocks noChangeArrowheads="1"/>
                </p:cNvSpPr>
                <p:nvPr/>
              </p:nvSpPr>
              <p:spPr bwMode="auto">
                <a:xfrm>
                  <a:off x="1111" y="1707"/>
                  <a:ext cx="1927" cy="1927"/>
                </a:xfrm>
                <a:prstGeom prst="ellipse">
                  <a:avLst/>
                </a:prstGeom>
                <a:noFill/>
                <a:ln w="38100" algn="ctr">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fontAlgn="base">
                    <a:spcBef>
                      <a:spcPct val="0"/>
                    </a:spcBef>
                    <a:spcAft>
                      <a:spcPct val="0"/>
                    </a:spcAft>
                    <a:buClrTx/>
                    <a:buSzTx/>
                    <a:buFontTx/>
                    <a:buNone/>
                  </a:pPr>
                  <a:endParaRPr lang="fr-FR" altLang="fr-FR" sz="1800">
                    <a:solidFill>
                      <a:srgbClr val="FFFFFF"/>
                    </a:solidFill>
                    <a:latin typeface="Arial" panose="020B0604020202020204" pitchFamily="34" charset="0"/>
                    <a:cs typeface="Arial" panose="020B0604020202020204" pitchFamily="34" charset="0"/>
                  </a:endParaRPr>
                </a:p>
              </p:txBody>
            </p:sp>
            <p:sp>
              <p:nvSpPr>
                <p:cNvPr id="182290" name="Line 16"/>
                <p:cNvSpPr>
                  <a:spLocks noChangeShapeType="1"/>
                </p:cNvSpPr>
                <p:nvPr/>
              </p:nvSpPr>
              <p:spPr bwMode="auto">
                <a:xfrm>
                  <a:off x="1224" y="2252"/>
                  <a:ext cx="1724" cy="816"/>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a:solidFill>
                      <a:srgbClr val="FFFFFF"/>
                    </a:solidFill>
                    <a:latin typeface="Arial" panose="020B0604020202020204" pitchFamily="34" charset="0"/>
                    <a:cs typeface="Arial" panose="020B0604020202020204" pitchFamily="34" charset="0"/>
                  </a:endParaRPr>
                </a:p>
              </p:txBody>
            </p:sp>
            <p:sp>
              <p:nvSpPr>
                <p:cNvPr id="182291" name="Line 17"/>
                <p:cNvSpPr>
                  <a:spLocks noChangeShapeType="1"/>
                </p:cNvSpPr>
                <p:nvPr/>
              </p:nvSpPr>
              <p:spPr bwMode="auto">
                <a:xfrm flipV="1">
                  <a:off x="1610" y="1821"/>
                  <a:ext cx="907" cy="167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a:solidFill>
                      <a:srgbClr val="FFFFFF"/>
                    </a:solidFill>
                    <a:latin typeface="Arial" panose="020B0604020202020204" pitchFamily="34" charset="0"/>
                    <a:cs typeface="Arial" panose="020B0604020202020204" pitchFamily="34" charset="0"/>
                  </a:endParaRPr>
                </a:p>
              </p:txBody>
            </p:sp>
          </p:grpSp>
          <p:sp>
            <p:nvSpPr>
              <p:cNvPr id="275474" name="AutoShape 18"/>
              <p:cNvSpPr>
                <a:spLocks noChangeArrowheads="1"/>
              </p:cNvSpPr>
              <p:nvPr/>
            </p:nvSpPr>
            <p:spPr bwMode="auto">
              <a:xfrm rot="-1690871">
                <a:off x="6624639" y="2854328"/>
                <a:ext cx="1547812" cy="57626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FFCC"/>
                  </a:gs>
                  <a:gs pos="100000">
                    <a:srgbClr val="FFFF66"/>
                  </a:gs>
                </a:gsLst>
                <a:lin ang="18900000" scaled="1"/>
              </a:gradFill>
              <a:ln w="9525" algn="ctr">
                <a:noFill/>
                <a:miter lim="800000"/>
                <a:headEnd/>
                <a:tailEnd/>
              </a:ln>
              <a:effectLst/>
            </p:spPr>
            <p:txBody>
              <a:bodyPr wrap="none" anchor="ctr"/>
              <a:lstStyle/>
              <a:p>
                <a:pPr marL="342891" indent="-342891" algn="ctr" fontAlgn="base">
                  <a:spcBef>
                    <a:spcPct val="20000"/>
                  </a:spcBef>
                  <a:spcAft>
                    <a:spcPct val="0"/>
                  </a:spcAft>
                  <a:buClr>
                    <a:srgbClr val="FFCC00"/>
                  </a:buClr>
                  <a:buSzPct val="80000"/>
                  <a:defRPr/>
                </a:pPr>
                <a:endParaRPr lang="fr-FR" sz="2000" dirty="0">
                  <a:solidFill>
                    <a:srgbClr val="003399"/>
                  </a:solidFill>
                  <a:effectLst>
                    <a:outerShdw blurRad="38100" dist="38100" dir="2700000" algn="tl">
                      <a:srgbClr val="000000"/>
                    </a:outerShdw>
                  </a:effectLst>
                  <a:latin typeface="Arial Narrow" pitchFamily="34" charset="0"/>
                  <a:cs typeface="Arial" charset="0"/>
                </a:endParaRPr>
              </a:p>
              <a:p>
                <a:pPr marL="342891" indent="-342891" algn="ctr" fontAlgn="base">
                  <a:spcBef>
                    <a:spcPct val="20000"/>
                  </a:spcBef>
                  <a:spcAft>
                    <a:spcPct val="0"/>
                  </a:spcAft>
                  <a:buClr>
                    <a:srgbClr val="FFCC00"/>
                  </a:buClr>
                  <a:buSzPct val="80000"/>
                  <a:defRPr/>
                </a:pPr>
                <a:endParaRPr lang="fr-FR" sz="2000" dirty="0">
                  <a:solidFill>
                    <a:srgbClr val="003399"/>
                  </a:solidFill>
                  <a:effectLst>
                    <a:outerShdw blurRad="38100" dist="38100" dir="2700000" algn="tl">
                      <a:srgbClr val="000000"/>
                    </a:outerShdw>
                  </a:effectLst>
                  <a:latin typeface="Arial Narrow" pitchFamily="34" charset="0"/>
                  <a:cs typeface="Arial" charset="0"/>
                </a:endParaRPr>
              </a:p>
              <a:p>
                <a:pPr marL="342891" indent="-342891" algn="ctr" fontAlgn="base">
                  <a:spcBef>
                    <a:spcPct val="20000"/>
                  </a:spcBef>
                  <a:spcAft>
                    <a:spcPct val="0"/>
                  </a:spcAft>
                  <a:buClr>
                    <a:srgbClr val="FFCC00"/>
                  </a:buClr>
                  <a:buSzPct val="80000"/>
                  <a:defRPr/>
                </a:pPr>
                <a:endParaRPr lang="fr-FR" sz="2000" dirty="0">
                  <a:solidFill>
                    <a:srgbClr val="003399"/>
                  </a:solidFill>
                  <a:effectLst>
                    <a:outerShdw blurRad="38100" dist="38100" dir="2700000" algn="tl">
                      <a:srgbClr val="000000"/>
                    </a:outerShdw>
                  </a:effectLst>
                  <a:latin typeface="Arial Narrow" pitchFamily="34" charset="0"/>
                  <a:cs typeface="Arial" charset="0"/>
                </a:endParaRPr>
              </a:p>
              <a:p>
                <a:pPr marL="342891" indent="-342891" algn="ctr" fontAlgn="base">
                  <a:spcBef>
                    <a:spcPct val="20000"/>
                  </a:spcBef>
                  <a:spcAft>
                    <a:spcPct val="0"/>
                  </a:spcAft>
                  <a:buClr>
                    <a:srgbClr val="FFCC00"/>
                  </a:buClr>
                  <a:buSzPct val="80000"/>
                  <a:defRPr/>
                </a:pPr>
                <a:endParaRPr lang="fr-FR" sz="2000" dirty="0">
                  <a:solidFill>
                    <a:srgbClr val="003399"/>
                  </a:solidFill>
                  <a:effectLst>
                    <a:outerShdw blurRad="38100" dist="38100" dir="2700000" algn="tl">
                      <a:srgbClr val="000000"/>
                    </a:outerShdw>
                  </a:effectLst>
                  <a:latin typeface="Arial Narrow" pitchFamily="34" charset="0"/>
                  <a:cs typeface="Arial" charset="0"/>
                </a:endParaRPr>
              </a:p>
              <a:p>
                <a:pPr marL="342891" indent="-342891" algn="ctr" fontAlgn="base">
                  <a:spcBef>
                    <a:spcPct val="20000"/>
                  </a:spcBef>
                  <a:spcAft>
                    <a:spcPct val="0"/>
                  </a:spcAft>
                  <a:buClr>
                    <a:srgbClr val="FFCC00"/>
                  </a:buClr>
                  <a:buSzPct val="80000"/>
                  <a:defRPr/>
                </a:pPr>
                <a:r>
                  <a:rPr lang="fr-FR" sz="2000" b="1" dirty="0">
                    <a:solidFill>
                      <a:srgbClr val="000000"/>
                    </a:solidFill>
                    <a:latin typeface="Arial Narrow" pitchFamily="34" charset="0"/>
                    <a:cs typeface="Arial" charset="0"/>
                  </a:rPr>
                  <a:t>Amélioration</a:t>
                </a:r>
              </a:p>
              <a:p>
                <a:pPr marL="342891" indent="-342891" algn="ctr" fontAlgn="base">
                  <a:spcBef>
                    <a:spcPct val="20000"/>
                  </a:spcBef>
                  <a:spcAft>
                    <a:spcPct val="0"/>
                  </a:spcAft>
                  <a:buClr>
                    <a:srgbClr val="FFCC00"/>
                  </a:buClr>
                  <a:buSzPct val="80000"/>
                  <a:defRPr/>
                </a:pPr>
                <a:r>
                  <a:rPr lang="fr-FR" sz="2000" b="1" dirty="0">
                    <a:solidFill>
                      <a:srgbClr val="000000"/>
                    </a:solidFill>
                    <a:latin typeface="Arial Narrow" pitchFamily="34" charset="0"/>
                    <a:cs typeface="Arial" charset="0"/>
                  </a:rPr>
                  <a:t>continue</a:t>
                </a:r>
              </a:p>
            </p:txBody>
          </p:sp>
          <p:sp>
            <p:nvSpPr>
              <p:cNvPr id="182287" name="AutoShape 19"/>
              <p:cNvSpPr>
                <a:spLocks noChangeArrowheads="1"/>
              </p:cNvSpPr>
              <p:nvPr/>
            </p:nvSpPr>
            <p:spPr bwMode="auto">
              <a:xfrm rot="4843994">
                <a:off x="4626772" y="5247483"/>
                <a:ext cx="611187" cy="863600"/>
              </a:xfrm>
              <a:prstGeom prst="flowChartExtract">
                <a:avLst/>
              </a:prstGeom>
              <a:solidFill>
                <a:srgbClr val="FFFF99"/>
              </a:solidFill>
              <a:ln w="9525" algn="ctr">
                <a:solidFill>
                  <a:srgbClr val="333333"/>
                </a:solidFill>
                <a:miter lim="800000"/>
                <a:headEnd/>
                <a:tailEnd/>
              </a:ln>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fontAlgn="base">
                  <a:spcBef>
                    <a:spcPct val="0"/>
                  </a:spcBef>
                  <a:spcAft>
                    <a:spcPct val="0"/>
                  </a:spcAft>
                  <a:buClrTx/>
                  <a:buSzTx/>
                  <a:buFontTx/>
                  <a:buNone/>
                </a:pPr>
                <a:endParaRPr lang="fr-FR" altLang="fr-FR" sz="1800">
                  <a:solidFill>
                    <a:srgbClr val="FFFFFF"/>
                  </a:solidFill>
                  <a:latin typeface="Arial" panose="020B0604020202020204" pitchFamily="34" charset="0"/>
                  <a:cs typeface="Arial" panose="020B0604020202020204" pitchFamily="34" charset="0"/>
                </a:endParaRPr>
              </a:p>
            </p:txBody>
          </p:sp>
        </p:grpSp>
      </p:grpSp>
      <p:sp>
        <p:nvSpPr>
          <p:cNvPr id="275476" name="Text Box 20"/>
          <p:cNvSpPr txBox="1">
            <a:spLocks noChangeArrowheads="1"/>
          </p:cNvSpPr>
          <p:nvPr/>
        </p:nvSpPr>
        <p:spPr bwMode="auto">
          <a:xfrm>
            <a:off x="5040314" y="5667376"/>
            <a:ext cx="2519363" cy="707886"/>
          </a:xfrm>
          <a:prstGeom prst="rect">
            <a:avLst/>
          </a:prstGeom>
          <a:noFill/>
          <a:ln w="9525" algn="ctr">
            <a:noFill/>
            <a:miter lim="800000"/>
            <a:headEnd/>
            <a:tailEnd/>
          </a:ln>
          <a:effectLst/>
        </p:spPr>
        <p:txBody>
          <a:bodyPr>
            <a:spAutoFit/>
          </a:bodyPr>
          <a:lstStyle/>
          <a:p>
            <a:pPr marL="342891" indent="-342891" algn="ctr" fontAlgn="base">
              <a:spcBef>
                <a:spcPct val="50000"/>
              </a:spcBef>
              <a:spcAft>
                <a:spcPct val="0"/>
              </a:spcAft>
              <a:buClr>
                <a:srgbClr val="FFCC00"/>
              </a:buClr>
              <a:buSzPct val="80000"/>
              <a:defRPr/>
            </a:pPr>
            <a:r>
              <a:rPr lang="fr-FR" sz="2000">
                <a:solidFill>
                  <a:srgbClr val="666699"/>
                </a:solidFill>
                <a:effectLst>
                  <a:outerShdw blurRad="38100" dist="38100" dir="2700000" algn="tl">
                    <a:srgbClr val="C0C0C0"/>
                  </a:outerShdw>
                </a:effectLst>
                <a:latin typeface="Arial Narrow" pitchFamily="34" charset="0"/>
                <a:cs typeface="Arial" charset="0"/>
              </a:rPr>
              <a:t>Système qualité de l’entreprise</a:t>
            </a:r>
          </a:p>
        </p:txBody>
      </p:sp>
    </p:spTree>
    <p:extLst>
      <p:ext uri="{BB962C8B-B14F-4D97-AF65-F5344CB8AC3E}">
        <p14:creationId xmlns:p14="http://schemas.microsoft.com/office/powerpoint/2010/main" val="23948099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215900" y="196947"/>
            <a:ext cx="8712200" cy="6274191"/>
          </a:xfrm>
        </p:spPr>
        <p:txBody>
          <a:bodyPr/>
          <a:lstStyle/>
          <a:p>
            <a:pPr marL="457200" indent="-457200" algn="l">
              <a:lnSpc>
                <a:spcPct val="150000"/>
              </a:lnSpc>
              <a:buFont typeface="Arial" panose="020B0604020202020204" pitchFamily="34" charset="0"/>
              <a:buChar char="•"/>
            </a:pPr>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2.5.Méthode des 5 pourquoi</a:t>
            </a: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 Origine</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I</a:t>
            </a: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nventée dans les années 30 par </a:t>
            </a:r>
            <a:r>
              <a:rPr lang="fr-FR" altLang="fr-FR" sz="25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Sakichi</a:t>
            </a: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5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Toyoda</a:t>
            </a: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fondateur de Toyota.</a:t>
            </a:r>
            <a:b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t>
            </a:r>
            <a:r>
              <a:rPr lang="fr-FR" altLang="fr-FR" sz="25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La base de l’approche scientifique de Toyota est de se demander 5 fois pourquoi à chaque fois que l’on rencontre un problème… En répétant pourquoi 5 fois, la nature du problème ainsi que sa solution deviennent claires</a:t>
            </a:r>
            <a: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t>
            </a:r>
            <a:br>
              <a:rPr lang="fr-FR" altLang="fr-FR" sz="25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kumimoji="0" lang="fr-FR" altLang="fr-FR" sz="2600" b="0" i="0" u="none" strike="noStrike" kern="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Née de l’optimisation des processus industriels, se révèle être utile pour bien d’autres secteurs</a:t>
            </a:r>
            <a:endParaRPr lang="fr-FR" altLang="fr-FR" sz="2500" b="0" dirty="0">
              <a:solidFill>
                <a:srgbClr val="00206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67938224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0" y="196947"/>
            <a:ext cx="9144000" cy="6499275"/>
          </a:xfrm>
        </p:spPr>
        <p:txBody>
          <a:bodyPr/>
          <a:lstStyle/>
          <a:p>
            <a:pPr marL="457200" indent="-457200" algn="l">
              <a:lnSpc>
                <a:spcPct val="150000"/>
              </a:lnSpc>
              <a:buFont typeface="Arial" panose="020B0604020202020204" pitchFamily="34" charset="0"/>
              <a:buChar char="•"/>
            </a:pPr>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2.5.Méthode des 5 pourquoi</a:t>
            </a: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 Origine</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NB </a:t>
            </a: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Pour appliquer la méthode des 5 pourquoi, il n’est pas nécessaire de se poser systématiquement 5 fois la question pourquoi.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Parfois on peut remonter à la source d’un problème en se posant moins de fois la question,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parfois c’est en se la posant plus de fois. Le plus important c’est de se la poser suffisamment de fois.</a:t>
            </a:r>
            <a:endParaRPr lang="fr-FR" altLang="fr-FR" sz="2500" b="0" dirty="0">
              <a:solidFill>
                <a:srgbClr val="00206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8381341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98474" y="1"/>
            <a:ext cx="9045526" cy="6858000"/>
          </a:xfrm>
        </p:spPr>
        <p:txBody>
          <a:bodyPr/>
          <a:lstStyle/>
          <a:p>
            <a:pPr marL="457200" indent="-457200" algn="l">
              <a:buFont typeface="Arial" panose="020B0604020202020204" pitchFamily="34" charset="0"/>
              <a:buChar char="•"/>
            </a:pPr>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2.5.Méthode des 5 pourquoi</a:t>
            </a: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b. intérêts</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Revenir à la racine de n’importe quel problème (pas seulement industriel) et trouver des solutions.</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Améliorer la qualité de notre travail</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Prendre de meilleures décisions</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Révéler les motivations profondes (Pourquoi fait-on telle ou telle chose ? Pourquoi poursuit-on tel objectif ? Pourquoi agit-on de telle façon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Comprendre en profondeur un système </a:t>
            </a:r>
            <a:endParaRPr lang="fr-FR" altLang="fr-FR" sz="2500" b="0" dirty="0">
              <a:solidFill>
                <a:srgbClr val="00206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0723867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215900" y="126609"/>
            <a:ext cx="8712200" cy="6541477"/>
          </a:xfrm>
        </p:spPr>
        <p:txBody>
          <a:bodyPr/>
          <a:lstStyle/>
          <a:p>
            <a:pPr algn="l">
              <a:lnSpc>
                <a:spcPct val="150000"/>
              </a:lnSpc>
            </a:pPr>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2.5.Méthode des 5 pourquoi</a:t>
            </a: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 Description</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-Simple et efficace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-Permet de remonter à la source de nos problèmes et trouver des solutions adaptées.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3 étapes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Etape 1 : Identifier le problème</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Etape 2 : Se poser la question Pourquoi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Etape 3 : Proposer une solution</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endParaRPr lang="fr-FR" altLang="fr-FR" sz="2500" b="0" dirty="0">
              <a:solidFill>
                <a:srgbClr val="00206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301995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215900" y="808892"/>
            <a:ext cx="8712200" cy="5240215"/>
          </a:xfrm>
        </p:spPr>
        <p:txBody>
          <a:bodyPr/>
          <a:lstStyle/>
          <a:p>
            <a:pPr algn="l">
              <a:lnSpc>
                <a:spcPct val="150000"/>
              </a:lnSpc>
            </a:pPr>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2.5.Méthode des 5 pourquoi</a:t>
            </a: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 Description</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Respecter les règles suivantes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 Rester le plus factuel possible</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 Eviter les déductions ou suppositions</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 Se limiter aux causes sur lesquelles on a le contrôle </a:t>
            </a:r>
            <a:endParaRPr lang="fr-FR" altLang="fr-FR" sz="2500" b="0" dirty="0">
              <a:solidFill>
                <a:srgbClr val="00206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621722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215900" y="211015"/>
            <a:ext cx="8712200" cy="6274191"/>
          </a:xfrm>
        </p:spPr>
        <p:txBody>
          <a:bodyPr/>
          <a:lstStyle/>
          <a:p>
            <a:pPr algn="l">
              <a:lnSpc>
                <a:spcPct val="150000"/>
              </a:lnSpc>
            </a:pPr>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2.5.Méthode des 5 pourquoi</a:t>
            </a: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 Se limiter aux causes sur lesquelles on a le contrôle (pourquoi?)</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L’intérêt de la méthode des 5 pourquoi est de trouver ce qui cause nos problèmes pour pouvoir les régler.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Si on remonte à des causes que l’on ne contrôle pas, il sera difficile de trouver des solutions. </a:t>
            </a:r>
            <a:endParaRPr lang="fr-FR" altLang="fr-FR" sz="2500" b="0" dirty="0">
              <a:solidFill>
                <a:srgbClr val="00206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237951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196948" y="337624"/>
            <a:ext cx="8750104" cy="5873261"/>
          </a:xfrm>
        </p:spPr>
        <p:txBody>
          <a:bodyPr/>
          <a:lstStyle/>
          <a:p>
            <a:pPr algn="l"/>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2.5.Méthode des 5 pourquoi</a:t>
            </a: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 Description</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i="1"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Etape 1 : Identifier le problème</a:t>
            </a:r>
            <a:b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 quel problème fait-on face ? Qu’est-ce qui nous cause du tort ? Qu’est-ce qui est dommageable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Exemple : “J’ai pris du retard dans mes révisions.”</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endParaRPr lang="fr-FR" altLang="fr-FR" sz="2500" b="0" dirty="0">
              <a:solidFill>
                <a:srgbClr val="00206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5364007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215900" y="675250"/>
            <a:ext cx="8712200" cy="5289452"/>
          </a:xfrm>
        </p:spPr>
        <p:txBody>
          <a:bodyPr/>
          <a:lstStyle/>
          <a:p>
            <a:pPr algn="l">
              <a:lnSpc>
                <a:spcPct val="150000"/>
              </a:lnSpc>
            </a:pPr>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2.5.Méthode des 5 pourquoi</a:t>
            </a: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 Description</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Etape 2 : Se poser la question Pourquoi</a:t>
            </a:r>
            <a:b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Répondre à la question une première fois pour trouver la cause du problème et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Recommencer le processus 5 fois de suite jusqu’à remonter à la source.</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35459481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117426" y="516988"/>
            <a:ext cx="9026574" cy="5824023"/>
          </a:xfrm>
        </p:spPr>
        <p:txBody>
          <a:bodyPr/>
          <a:lstStyle/>
          <a:p>
            <a:pPr algn="l"/>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2.5.Méthode des 5 pourquoi</a:t>
            </a: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Exemple</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1) Pourquoi j’ai pris du retard dans mes révisions ?</a:t>
            </a:r>
            <a:b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“Parce que je suis débordé et que j’ai beaucoup de projets en cours.”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2) Pourquoi j’ai beaucoup de projets en cours ?</a:t>
            </a:r>
            <a:b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“Parce que beaucoup de personnes sont venues me voir pour me demander de l’aide .”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endPar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9039676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215900" y="59787"/>
            <a:ext cx="8712200" cy="6738425"/>
          </a:xfrm>
        </p:spPr>
        <p:txBody>
          <a:bodyPr/>
          <a:lstStyle/>
          <a:p>
            <a:pPr algn="l"/>
            <a: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2.5.Méthode des 5 pourquoi</a:t>
            </a:r>
            <a:br>
              <a:rPr lang="fr-FR" alt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 Description</a:t>
            </a: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3) Pourquoi beaucoup de personnes sont venues me voir pour me demander de l’aide ?</a:t>
            </a:r>
            <a:b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“Parce que je leur dis souvent oui quand elles me demandent de l’aide.”</a:t>
            </a:r>
            <a:b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4) Pourquoi je leur dis souvent oui ?</a:t>
            </a:r>
            <a:b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“Parce que j’ai du mal à leur dire non.”</a:t>
            </a:r>
            <a:b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5) Pourquoi j’ai du mal à leur dire non ?</a:t>
            </a:r>
            <a:br>
              <a:rPr lang="fr-FR" altLang="fr-FR" sz="2600" b="0" dirty="0">
                <a:solidFill>
                  <a:schemeClr val="bg1"/>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“Parce que j’ai peur de vexer les personnes qui me demandent de l’aide.” </a:t>
            </a:r>
          </a:p>
        </p:txBody>
      </p:sp>
    </p:spTree>
    <p:extLst>
      <p:ext uri="{BB962C8B-B14F-4D97-AF65-F5344CB8AC3E}">
        <p14:creationId xmlns:p14="http://schemas.microsoft.com/office/powerpoint/2010/main" val="578601502"/>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0" y="-323557"/>
            <a:ext cx="8736038" cy="7061981"/>
          </a:xfrm>
        </p:spPr>
        <p:txBody>
          <a:bodyPr/>
          <a:lstStyle/>
          <a:p>
            <a:pPr algn="l">
              <a:lnSpc>
                <a:spcPct val="150000"/>
              </a:lnSpc>
            </a:pPr>
            <a:r>
              <a:rPr lang="fr-FR" alt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Si je ne m’étais pas limité, à rester factuel, à éviter les supposition et à me limiter aux causes que je contrôle voilà ce que cela aurait donné :</a:t>
            </a:r>
            <a:br>
              <a:rPr lang="fr-FR" alt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4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1) Pourquoi j’ai pris du retard dans mes révisions ?</a:t>
            </a:r>
            <a:br>
              <a:rPr lang="fr-FR" altLang="fr-FR" sz="24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“Parce qu’il </a:t>
            </a:r>
            <a:r>
              <a:rPr lang="fr-FR" altLang="fr-FR" sz="2400" b="0"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ya</a:t>
            </a:r>
            <a:r>
              <a:rPr lang="fr-FR" alt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trop de cours dans la maquette de M1 et c’est une classe trop difficile comparée aux précédentes.” </a:t>
            </a:r>
            <a:br>
              <a:rPr lang="fr-FR" altLang="fr-FR" sz="24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4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 cette étape j’aurais été bloqué parce que le fait qu’il </a:t>
            </a:r>
            <a:r>
              <a:rPr lang="fr-FR" altLang="fr-FR" sz="2400" b="0" i="1"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ya</a:t>
            </a:r>
            <a:r>
              <a:rPr lang="fr-FR" altLang="fr-FR" sz="24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trop de cours dans la maquette de M1 et c’est une classe trop difficile comparée aux précédentes ne dépend pas de moi. </a:t>
            </a:r>
            <a:endParaRPr lang="fr-FR" altLang="fr-FR" sz="2600" b="0" i="1"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832628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267286" y="436098"/>
            <a:ext cx="8736037" cy="5345723"/>
          </a:xfrm>
        </p:spPr>
        <p:txBody>
          <a:bodyPr/>
          <a:lstStyle/>
          <a:p>
            <a:pPr algn="l">
              <a:lnSpc>
                <a:spcPct val="150000"/>
              </a:lnSpc>
            </a:pPr>
            <a: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Etape 3 : Proposer une solution</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Une fois que l’on est remonté à la source du problème, on réfléchit à une ou plusieurs solutions.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Dans mon exemple, la source de mon problème était :</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“Parce que j’ai peur de vexer les personnes qui me demandent de l’aide.”</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endPar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410054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140678" y="844062"/>
            <a:ext cx="8496886" cy="5781821"/>
          </a:xfrm>
        </p:spPr>
        <p:txBody>
          <a:bodyPr/>
          <a:lstStyle/>
          <a:p>
            <a:pPr algn="l">
              <a:lnSpc>
                <a:spcPct val="150000"/>
              </a:lnSpc>
            </a:pPr>
            <a:r>
              <a:rPr lang="fr-FR" altLang="fr-FR" sz="26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Etape 3 : Proposer une solution</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Pour dire non sans vexer il existe différentes solutions. Je pourrais offrir des alternatives ou encore communiquer les raisons pour lesquelles je dis non.</a:t>
            </a:r>
            <a:b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b="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En apprenant à dire non plus souvent, je m’engagerai sur moins de projets et prendrai ainsi moins de retard sur mon travail.</a:t>
            </a:r>
          </a:p>
        </p:txBody>
      </p:sp>
    </p:spTree>
    <p:extLst>
      <p:ext uri="{BB962C8B-B14F-4D97-AF65-F5344CB8AC3E}">
        <p14:creationId xmlns:p14="http://schemas.microsoft.com/office/powerpoint/2010/main" val="2351200392"/>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457200" y="246503"/>
            <a:ext cx="8229600" cy="1143000"/>
          </a:xfrm>
        </p:spPr>
        <p:txBody>
          <a:bodyPr wrap="square" anchor="ctr">
            <a:normAutofit/>
          </a:bodyPr>
          <a:lstStyle/>
          <a:p>
            <a:pPr>
              <a:lnSpc>
                <a:spcPct val="90000"/>
              </a:lnSpc>
            </a:pPr>
            <a:r>
              <a:rPr lang="fr-FR" altLang="fr-FR" sz="1400" b="0" dirty="0">
                <a:effectLst/>
              </a:rPr>
              <a:t>travail.</a:t>
            </a:r>
          </a:p>
        </p:txBody>
      </p:sp>
      <p:pic>
        <p:nvPicPr>
          <p:cNvPr id="1026" name="Picture 2" descr="Qu'est-ce que les cinq zéros ? - Le dico du management">
            <a:extLst>
              <a:ext uri="{FF2B5EF4-FFF2-40B4-BE49-F238E27FC236}">
                <a16:creationId xmlns:a16="http://schemas.microsoft.com/office/drawing/2014/main" id="{B3B4AA4A-2B46-F745-22F7-795AFF3E2A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1894685"/>
            <a:ext cx="8229600" cy="3937000"/>
          </a:xfrm>
          <a:prstGeom prst="rect">
            <a:avLst/>
          </a:prstGeom>
          <a:solidFill>
            <a:srgbClr val="FFFFFF"/>
          </a:solidFill>
        </p:spPr>
      </p:pic>
      <p:sp>
        <p:nvSpPr>
          <p:cNvPr id="4" name="ZoneTexte 3">
            <a:extLst>
              <a:ext uri="{FF2B5EF4-FFF2-40B4-BE49-F238E27FC236}">
                <a16:creationId xmlns:a16="http://schemas.microsoft.com/office/drawing/2014/main" id="{BA8D0DC6-0FC9-9C35-4A7F-1AE5A5B261CF}"/>
              </a:ext>
            </a:extLst>
          </p:cNvPr>
          <p:cNvSpPr txBox="1"/>
          <p:nvPr/>
        </p:nvSpPr>
        <p:spPr>
          <a:xfrm>
            <a:off x="1723292" y="549261"/>
            <a:ext cx="6492240" cy="523220"/>
          </a:xfrm>
          <a:prstGeom prst="rect">
            <a:avLst/>
          </a:prstGeom>
          <a:noFill/>
        </p:spPr>
        <p:txBody>
          <a:bodyPr wrap="square">
            <a:spAutoFit/>
          </a:bodyPr>
          <a:lstStyle/>
          <a:p>
            <a:r>
              <a:rPr kumimoji="0" lang="fr-FR" altLang="fr-FR" sz="2800" b="1" i="0" u="none" strike="noStrike" kern="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2.6.Méthode des 5 zéros</a:t>
            </a:r>
            <a:endParaRPr lang="fr-FR" dirty="0"/>
          </a:p>
        </p:txBody>
      </p:sp>
    </p:spTree>
    <p:extLst>
      <p:ext uri="{BB962C8B-B14F-4D97-AF65-F5344CB8AC3E}">
        <p14:creationId xmlns:p14="http://schemas.microsoft.com/office/powerpoint/2010/main" val="1209378877"/>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457200" y="246503"/>
            <a:ext cx="8229600" cy="1143000"/>
          </a:xfrm>
        </p:spPr>
        <p:txBody>
          <a:bodyPr wrap="square" anchor="ctr">
            <a:normAutofit/>
          </a:bodyPr>
          <a:lstStyle/>
          <a:p>
            <a:pPr>
              <a:lnSpc>
                <a:spcPct val="90000"/>
              </a:lnSpc>
            </a:pPr>
            <a:r>
              <a:rPr lang="fr-FR" altLang="fr-FR" sz="1400" b="0" dirty="0">
                <a:effectLst/>
              </a:rPr>
              <a:t>travail.</a:t>
            </a:r>
          </a:p>
        </p:txBody>
      </p:sp>
      <p:sp>
        <p:nvSpPr>
          <p:cNvPr id="4" name="ZoneTexte 3">
            <a:extLst>
              <a:ext uri="{FF2B5EF4-FFF2-40B4-BE49-F238E27FC236}">
                <a16:creationId xmlns:a16="http://schemas.microsoft.com/office/drawing/2014/main" id="{BA8D0DC6-0FC9-9C35-4A7F-1AE5A5B261CF}"/>
              </a:ext>
            </a:extLst>
          </p:cNvPr>
          <p:cNvSpPr txBox="1"/>
          <p:nvPr/>
        </p:nvSpPr>
        <p:spPr>
          <a:xfrm>
            <a:off x="1723292" y="549261"/>
            <a:ext cx="6492240" cy="523220"/>
          </a:xfrm>
          <a:prstGeom prst="rect">
            <a:avLst/>
          </a:prstGeom>
          <a:noFill/>
        </p:spPr>
        <p:txBody>
          <a:bodyPr wrap="square">
            <a:spAutoFit/>
          </a:bodyPr>
          <a:lstStyle/>
          <a:p>
            <a:r>
              <a:rPr kumimoji="0" lang="fr-FR" altLang="fr-FR" sz="2800" b="1" i="0" u="none" strike="noStrike" kern="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2.6.Méthode des 5 zéros</a:t>
            </a:r>
            <a:endParaRPr lang="fr-FR" dirty="0"/>
          </a:p>
        </p:txBody>
      </p:sp>
      <p:sp>
        <p:nvSpPr>
          <p:cNvPr id="2" name="Titre 1">
            <a:extLst>
              <a:ext uri="{FF2B5EF4-FFF2-40B4-BE49-F238E27FC236}">
                <a16:creationId xmlns:a16="http://schemas.microsoft.com/office/drawing/2014/main" id="{10E9AD49-516C-D82D-5146-9E461E2E7124}"/>
              </a:ext>
            </a:extLst>
          </p:cNvPr>
          <p:cNvSpPr txBox="1">
            <a:spLocks/>
          </p:cNvSpPr>
          <p:nvPr/>
        </p:nvSpPr>
        <p:spPr bwMode="auto">
          <a:xfrm>
            <a:off x="112542" y="1692261"/>
            <a:ext cx="8904849" cy="4616478"/>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189"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377"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566"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754"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l">
              <a:lnSpc>
                <a:spcPct val="150000"/>
              </a:lnSpc>
            </a:pP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Le but de la règle des cinq zéros est d’atteindre</a:t>
            </a:r>
          </a:p>
          <a:p>
            <a:pPr marL="457200" indent="-457200" algn="l">
              <a:lnSpc>
                <a:spcPct val="150000"/>
              </a:lnSpc>
              <a:buFont typeface="Wingdings" panose="05000000000000000000" pitchFamily="2" charset="2"/>
              <a:buChar char="Ø"/>
            </a:pP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Le </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0 défaut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par le respect des </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procédures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(procédures de soins) tout au long de leur application</a:t>
            </a:r>
          </a:p>
          <a:p>
            <a:pPr marL="457200" indent="-457200" algn="l">
              <a:lnSpc>
                <a:spcPct val="150000"/>
              </a:lnSpc>
              <a:buFont typeface="Wingdings" panose="05000000000000000000" pitchFamily="2" charset="2"/>
              <a:buChar char="Ø"/>
            </a:pP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Le </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0 panne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(ou 0 incident ou 0 anomalie) par la maîtrise des techniques, la surveillance et l’entretien des matériels et équipements</a:t>
            </a:r>
          </a:p>
        </p:txBody>
      </p:sp>
    </p:spTree>
    <p:extLst>
      <p:ext uri="{BB962C8B-B14F-4D97-AF65-F5344CB8AC3E}">
        <p14:creationId xmlns:p14="http://schemas.microsoft.com/office/powerpoint/2010/main" val="108852099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457200" y="246503"/>
            <a:ext cx="8229600" cy="1143000"/>
          </a:xfrm>
        </p:spPr>
        <p:txBody>
          <a:bodyPr wrap="square" anchor="ctr">
            <a:normAutofit/>
          </a:bodyPr>
          <a:lstStyle/>
          <a:p>
            <a:pPr>
              <a:lnSpc>
                <a:spcPct val="90000"/>
              </a:lnSpc>
            </a:pPr>
            <a:r>
              <a:rPr lang="fr-FR" altLang="fr-FR" sz="1400" b="0" dirty="0">
                <a:effectLst/>
              </a:rPr>
              <a:t>travail.</a:t>
            </a:r>
          </a:p>
        </p:txBody>
      </p:sp>
      <p:sp>
        <p:nvSpPr>
          <p:cNvPr id="4" name="ZoneTexte 3">
            <a:extLst>
              <a:ext uri="{FF2B5EF4-FFF2-40B4-BE49-F238E27FC236}">
                <a16:creationId xmlns:a16="http://schemas.microsoft.com/office/drawing/2014/main" id="{BA8D0DC6-0FC9-9C35-4A7F-1AE5A5B261CF}"/>
              </a:ext>
            </a:extLst>
          </p:cNvPr>
          <p:cNvSpPr txBox="1"/>
          <p:nvPr/>
        </p:nvSpPr>
        <p:spPr>
          <a:xfrm>
            <a:off x="1723292" y="549261"/>
            <a:ext cx="6492240" cy="523220"/>
          </a:xfrm>
          <a:prstGeom prst="rect">
            <a:avLst/>
          </a:prstGeom>
          <a:noFill/>
        </p:spPr>
        <p:txBody>
          <a:bodyPr wrap="square">
            <a:spAutoFit/>
          </a:bodyPr>
          <a:lstStyle/>
          <a:p>
            <a:r>
              <a:rPr kumimoji="0" lang="fr-FR" altLang="fr-FR" sz="2800" b="1" i="0" u="none" strike="noStrike" kern="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2.6.Méthode des 5 zéros</a:t>
            </a:r>
            <a:endParaRPr lang="fr-FR" dirty="0"/>
          </a:p>
        </p:txBody>
      </p:sp>
      <p:sp>
        <p:nvSpPr>
          <p:cNvPr id="2" name="Titre 1">
            <a:extLst>
              <a:ext uri="{FF2B5EF4-FFF2-40B4-BE49-F238E27FC236}">
                <a16:creationId xmlns:a16="http://schemas.microsoft.com/office/drawing/2014/main" id="{10E9AD49-516C-D82D-5146-9E461E2E7124}"/>
              </a:ext>
            </a:extLst>
          </p:cNvPr>
          <p:cNvSpPr txBox="1">
            <a:spLocks/>
          </p:cNvSpPr>
          <p:nvPr/>
        </p:nvSpPr>
        <p:spPr bwMode="auto">
          <a:xfrm>
            <a:off x="84408" y="1906482"/>
            <a:ext cx="8904849" cy="3045036"/>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189"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377"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566"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754"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marL="457200" indent="-457200" algn="l">
              <a:lnSpc>
                <a:spcPct val="150000"/>
              </a:lnSpc>
              <a:buFont typeface="Wingdings" panose="05000000000000000000" pitchFamily="2" charset="2"/>
              <a:buChar char="Ø"/>
            </a:pP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Le </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0 délai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par une bonne organisation du travail et par une planification rigoureuse et adaptée des soins et des actes en tenant compte des priorités et des urgences et en  laissant une place aux imprévus</a:t>
            </a:r>
          </a:p>
        </p:txBody>
      </p:sp>
    </p:spTree>
    <p:extLst>
      <p:ext uri="{BB962C8B-B14F-4D97-AF65-F5344CB8AC3E}">
        <p14:creationId xmlns:p14="http://schemas.microsoft.com/office/powerpoint/2010/main" val="24390198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457200" y="246503"/>
            <a:ext cx="8229600" cy="1143000"/>
          </a:xfrm>
        </p:spPr>
        <p:txBody>
          <a:bodyPr wrap="square" anchor="ctr">
            <a:normAutofit/>
          </a:bodyPr>
          <a:lstStyle/>
          <a:p>
            <a:pPr>
              <a:lnSpc>
                <a:spcPct val="90000"/>
              </a:lnSpc>
            </a:pPr>
            <a:r>
              <a:rPr lang="fr-FR" altLang="fr-FR" sz="1400" b="0" dirty="0">
                <a:effectLst/>
              </a:rPr>
              <a:t>travail.</a:t>
            </a:r>
          </a:p>
        </p:txBody>
      </p:sp>
      <p:sp>
        <p:nvSpPr>
          <p:cNvPr id="4" name="ZoneTexte 3">
            <a:extLst>
              <a:ext uri="{FF2B5EF4-FFF2-40B4-BE49-F238E27FC236}">
                <a16:creationId xmlns:a16="http://schemas.microsoft.com/office/drawing/2014/main" id="{BA8D0DC6-0FC9-9C35-4A7F-1AE5A5B261CF}"/>
              </a:ext>
            </a:extLst>
          </p:cNvPr>
          <p:cNvSpPr txBox="1"/>
          <p:nvPr/>
        </p:nvSpPr>
        <p:spPr>
          <a:xfrm>
            <a:off x="1723292" y="549261"/>
            <a:ext cx="6492240" cy="523220"/>
          </a:xfrm>
          <a:prstGeom prst="rect">
            <a:avLst/>
          </a:prstGeom>
          <a:noFill/>
        </p:spPr>
        <p:txBody>
          <a:bodyPr wrap="square">
            <a:spAutoFit/>
          </a:bodyPr>
          <a:lstStyle/>
          <a:p>
            <a:r>
              <a:rPr kumimoji="0" lang="fr-FR" altLang="fr-FR" sz="2800" b="1" i="0" u="none" strike="noStrike" kern="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2.6.Méthode des 5 zéros</a:t>
            </a:r>
            <a:endParaRPr lang="fr-FR" dirty="0"/>
          </a:p>
        </p:txBody>
      </p:sp>
      <p:sp>
        <p:nvSpPr>
          <p:cNvPr id="2" name="Titre 1">
            <a:extLst>
              <a:ext uri="{FF2B5EF4-FFF2-40B4-BE49-F238E27FC236}">
                <a16:creationId xmlns:a16="http://schemas.microsoft.com/office/drawing/2014/main" id="{10E9AD49-516C-D82D-5146-9E461E2E7124}"/>
              </a:ext>
            </a:extLst>
          </p:cNvPr>
          <p:cNvSpPr txBox="1">
            <a:spLocks/>
          </p:cNvSpPr>
          <p:nvPr/>
        </p:nvSpPr>
        <p:spPr bwMode="auto">
          <a:xfrm>
            <a:off x="112542" y="1692261"/>
            <a:ext cx="8904849" cy="4616478"/>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189"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377"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566"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754"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marL="457200" indent="-457200" algn="l">
              <a:lnSpc>
                <a:spcPct val="150000"/>
              </a:lnSpc>
              <a:buFont typeface="Wingdings" panose="05000000000000000000" pitchFamily="2" charset="2"/>
              <a:buChar char="Ø"/>
            </a:pP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Le </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0 stock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par une gestion rigoureuse des consommables, des moyens et des outils de travail, des postes…</a:t>
            </a:r>
          </a:p>
          <a:p>
            <a:pPr marL="457200" indent="-457200" algn="l">
              <a:lnSpc>
                <a:spcPct val="150000"/>
              </a:lnSpc>
              <a:buFont typeface="Wingdings" panose="05000000000000000000" pitchFamily="2" charset="2"/>
              <a:buChar char="Ø"/>
            </a:pP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Le </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0 papier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en simplifiant et améliorant les circuits, les flux d’informations, les transmissions et en améliorant les outils informatiques. </a:t>
            </a:r>
          </a:p>
        </p:txBody>
      </p:sp>
    </p:spTree>
    <p:extLst>
      <p:ext uri="{BB962C8B-B14F-4D97-AF65-F5344CB8AC3E}">
        <p14:creationId xmlns:p14="http://schemas.microsoft.com/office/powerpoint/2010/main" val="20413709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457200" y="246503"/>
            <a:ext cx="8229600" cy="1143000"/>
          </a:xfrm>
        </p:spPr>
        <p:txBody>
          <a:bodyPr wrap="square" anchor="ctr">
            <a:normAutofit/>
          </a:bodyPr>
          <a:lstStyle/>
          <a:p>
            <a:pPr>
              <a:lnSpc>
                <a:spcPct val="90000"/>
              </a:lnSpc>
            </a:pPr>
            <a:r>
              <a:rPr lang="fr-FR" altLang="fr-FR" sz="1400" b="0" dirty="0">
                <a:effectLst/>
              </a:rPr>
              <a:t>travail.</a:t>
            </a:r>
          </a:p>
        </p:txBody>
      </p:sp>
      <p:sp>
        <p:nvSpPr>
          <p:cNvPr id="4" name="ZoneTexte 3">
            <a:extLst>
              <a:ext uri="{FF2B5EF4-FFF2-40B4-BE49-F238E27FC236}">
                <a16:creationId xmlns:a16="http://schemas.microsoft.com/office/drawing/2014/main" id="{BA8D0DC6-0FC9-9C35-4A7F-1AE5A5B261CF}"/>
              </a:ext>
            </a:extLst>
          </p:cNvPr>
          <p:cNvSpPr txBox="1"/>
          <p:nvPr/>
        </p:nvSpPr>
        <p:spPr>
          <a:xfrm>
            <a:off x="1723292" y="549261"/>
            <a:ext cx="6492240" cy="523220"/>
          </a:xfrm>
          <a:prstGeom prst="rect">
            <a:avLst/>
          </a:prstGeom>
          <a:noFill/>
        </p:spPr>
        <p:txBody>
          <a:bodyPr wrap="square">
            <a:spAutoFit/>
          </a:bodyPr>
          <a:lstStyle/>
          <a:p>
            <a:r>
              <a:rPr kumimoji="0" lang="fr-FR" altLang="fr-FR" sz="2800" b="1" i="0" u="none" strike="noStrike" kern="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2.6.Méthode des 5 zéros</a:t>
            </a:r>
            <a:endParaRPr lang="fr-FR" dirty="0"/>
          </a:p>
        </p:txBody>
      </p:sp>
      <p:sp>
        <p:nvSpPr>
          <p:cNvPr id="2" name="Titre 1">
            <a:extLst>
              <a:ext uri="{FF2B5EF4-FFF2-40B4-BE49-F238E27FC236}">
                <a16:creationId xmlns:a16="http://schemas.microsoft.com/office/drawing/2014/main" id="{10E9AD49-516C-D82D-5146-9E461E2E7124}"/>
              </a:ext>
            </a:extLst>
          </p:cNvPr>
          <p:cNvSpPr txBox="1">
            <a:spLocks/>
          </p:cNvSpPr>
          <p:nvPr/>
        </p:nvSpPr>
        <p:spPr bwMode="auto">
          <a:xfrm>
            <a:off x="112542" y="549261"/>
            <a:ext cx="8904849" cy="6308123"/>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189"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377"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566"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754"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l">
              <a:lnSpc>
                <a:spcPct val="150000"/>
              </a:lnSpc>
            </a:pP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 ces 5 zéros qui viennent de l’industrie, deux autres zéros peuvent s’ajouter au secteur de la santé: </a:t>
            </a:r>
          </a:p>
          <a:p>
            <a:pPr marL="457200" indent="-457200" algn="l">
              <a:lnSpc>
                <a:spcPct val="150000"/>
              </a:lnSpc>
              <a:buFont typeface="Wingdings" panose="05000000000000000000" pitchFamily="2" charset="2"/>
              <a:buChar char="Ø"/>
            </a:pP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Le </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0 accident: gestion des risques et sécurité stock,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gages fondamentaux de la qualité en santé (voir cours qualité en M2SPD)</a:t>
            </a:r>
          </a:p>
        </p:txBody>
      </p:sp>
    </p:spTree>
    <p:extLst>
      <p:ext uri="{BB962C8B-B14F-4D97-AF65-F5344CB8AC3E}">
        <p14:creationId xmlns:p14="http://schemas.microsoft.com/office/powerpoint/2010/main" val="150929837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Titre 1"/>
          <p:cNvSpPr>
            <a:spLocks noGrp="1"/>
          </p:cNvSpPr>
          <p:nvPr>
            <p:ph type="title"/>
          </p:nvPr>
        </p:nvSpPr>
        <p:spPr>
          <a:xfrm>
            <a:off x="457200" y="246503"/>
            <a:ext cx="8229600" cy="1143000"/>
          </a:xfrm>
        </p:spPr>
        <p:txBody>
          <a:bodyPr wrap="square" anchor="ctr">
            <a:normAutofit/>
          </a:bodyPr>
          <a:lstStyle/>
          <a:p>
            <a:pPr>
              <a:lnSpc>
                <a:spcPct val="90000"/>
              </a:lnSpc>
            </a:pPr>
            <a:r>
              <a:rPr lang="fr-FR" altLang="fr-FR" sz="1400" b="0" dirty="0">
                <a:effectLst/>
              </a:rPr>
              <a:t>travail.</a:t>
            </a:r>
          </a:p>
        </p:txBody>
      </p:sp>
      <p:sp>
        <p:nvSpPr>
          <p:cNvPr id="4" name="ZoneTexte 3">
            <a:extLst>
              <a:ext uri="{FF2B5EF4-FFF2-40B4-BE49-F238E27FC236}">
                <a16:creationId xmlns:a16="http://schemas.microsoft.com/office/drawing/2014/main" id="{BA8D0DC6-0FC9-9C35-4A7F-1AE5A5B261CF}"/>
              </a:ext>
            </a:extLst>
          </p:cNvPr>
          <p:cNvSpPr txBox="1"/>
          <p:nvPr/>
        </p:nvSpPr>
        <p:spPr>
          <a:xfrm>
            <a:off x="1723292" y="549261"/>
            <a:ext cx="6492240" cy="523220"/>
          </a:xfrm>
          <a:prstGeom prst="rect">
            <a:avLst/>
          </a:prstGeom>
          <a:noFill/>
        </p:spPr>
        <p:txBody>
          <a:bodyPr wrap="square">
            <a:spAutoFit/>
          </a:bodyPr>
          <a:lstStyle/>
          <a:p>
            <a:r>
              <a:rPr kumimoji="0" lang="fr-FR" altLang="fr-FR" sz="2800" b="1" i="0" u="none" strike="noStrike" kern="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2.6.Méthode des 5 zéros</a:t>
            </a:r>
            <a:endParaRPr lang="fr-FR" dirty="0"/>
          </a:p>
        </p:txBody>
      </p:sp>
      <p:sp>
        <p:nvSpPr>
          <p:cNvPr id="2" name="Titre 1">
            <a:extLst>
              <a:ext uri="{FF2B5EF4-FFF2-40B4-BE49-F238E27FC236}">
                <a16:creationId xmlns:a16="http://schemas.microsoft.com/office/drawing/2014/main" id="{10E9AD49-516C-D82D-5146-9E461E2E7124}"/>
              </a:ext>
            </a:extLst>
          </p:cNvPr>
          <p:cNvSpPr txBox="1">
            <a:spLocks/>
          </p:cNvSpPr>
          <p:nvPr/>
        </p:nvSpPr>
        <p:spPr bwMode="auto">
          <a:xfrm>
            <a:off x="112542" y="549262"/>
            <a:ext cx="8904849" cy="6062236"/>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189"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377"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566"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754"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algn="l">
              <a:lnSpc>
                <a:spcPct val="150000"/>
              </a:lnSpc>
            </a:pP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 ces 5 zéros qui viennent de l’industrie, deux autres zéros peuvent s’ajouter au secteur de la santé: </a:t>
            </a:r>
          </a:p>
          <a:p>
            <a:pPr marL="457200" indent="-457200" algn="l">
              <a:lnSpc>
                <a:spcPct val="150000"/>
              </a:lnSpc>
              <a:buFont typeface="Wingdings" panose="05000000000000000000" pitchFamily="2" charset="2"/>
              <a:buChar char="Ø"/>
            </a:pP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Le </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0 mépris: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mépris des fonctions des autres</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des</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fournisseurs,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du</a:t>
            </a:r>
            <a:r>
              <a:rPr lang="fr-FR" altLang="fr-FR" sz="260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patient, </a:t>
            </a:r>
            <a:r>
              <a:rPr lang="fr-FR" altLang="fr-FR" sz="2600" b="0" kern="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pour les idées d’autrui et leur savoir-faire, mépris de ce que l’on ne connaît pas, et enfin et surtout, mépris des hommes. </a:t>
            </a:r>
          </a:p>
        </p:txBody>
      </p:sp>
    </p:spTree>
    <p:extLst>
      <p:ext uri="{BB962C8B-B14F-4D97-AF65-F5344CB8AC3E}">
        <p14:creationId xmlns:p14="http://schemas.microsoft.com/office/powerpoint/2010/main" val="2708585556"/>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D8B84815-7740-1F91-24E2-C4A3AD607D97}"/>
              </a:ext>
            </a:extLst>
          </p:cNvPr>
          <p:cNvGraphicFramePr>
            <a:graphicFrameLocks noGrp="1"/>
          </p:cNvGraphicFramePr>
          <p:nvPr/>
        </p:nvGraphicFramePr>
        <p:xfrm>
          <a:off x="304800" y="381000"/>
          <a:ext cx="8610600" cy="5867401"/>
        </p:xfrm>
        <a:graphic>
          <a:graphicData uri="http://schemas.openxmlformats.org/drawingml/2006/table">
            <a:tbl>
              <a:tblPr firstRow="1" firstCol="1" bandRow="1">
                <a:tableStyleId>{5C22544A-7EE6-4342-B048-85BDC9FD1C3A}</a:tableStyleId>
              </a:tblPr>
              <a:tblGrid>
                <a:gridCol w="896586">
                  <a:extLst>
                    <a:ext uri="{9D8B030D-6E8A-4147-A177-3AD203B41FA5}">
                      <a16:colId xmlns:a16="http://schemas.microsoft.com/office/drawing/2014/main" val="20000"/>
                    </a:ext>
                  </a:extLst>
                </a:gridCol>
                <a:gridCol w="1987637">
                  <a:extLst>
                    <a:ext uri="{9D8B030D-6E8A-4147-A177-3AD203B41FA5}">
                      <a16:colId xmlns:a16="http://schemas.microsoft.com/office/drawing/2014/main" val="20001"/>
                    </a:ext>
                  </a:extLst>
                </a:gridCol>
                <a:gridCol w="5726377">
                  <a:extLst>
                    <a:ext uri="{9D8B030D-6E8A-4147-A177-3AD203B41FA5}">
                      <a16:colId xmlns:a16="http://schemas.microsoft.com/office/drawing/2014/main" val="20002"/>
                    </a:ext>
                  </a:extLst>
                </a:gridCol>
              </a:tblGrid>
              <a:tr h="386677">
                <a:tc>
                  <a:txBody>
                    <a:bodyPr/>
                    <a:lstStyle/>
                    <a:p>
                      <a:pPr>
                        <a:lnSpc>
                          <a:spcPct val="115000"/>
                        </a:lnSpc>
                        <a:spcAft>
                          <a:spcPts val="1000"/>
                        </a:spcAft>
                        <a:tabLst>
                          <a:tab pos="603885" algn="l"/>
                        </a:tabLst>
                      </a:pPr>
                      <a:r>
                        <a:rPr lang="fr-FR" sz="2000">
                          <a:effectLst/>
                        </a:rPr>
                        <a:t>N°</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Désignation</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Action</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967008">
                <a:tc>
                  <a:txBody>
                    <a:bodyPr/>
                    <a:lstStyle/>
                    <a:p>
                      <a:pPr>
                        <a:lnSpc>
                          <a:spcPct val="115000"/>
                        </a:lnSpc>
                        <a:spcAft>
                          <a:spcPts val="1000"/>
                        </a:spcAft>
                        <a:tabLst>
                          <a:tab pos="603885" algn="l"/>
                        </a:tabLst>
                      </a:pPr>
                      <a:r>
                        <a:rPr lang="fr-FR" sz="2000">
                          <a:effectLst/>
                        </a:rPr>
                        <a:t>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Zéro défaut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-réduire les rebuts</a:t>
                      </a:r>
                    </a:p>
                    <a:p>
                      <a:pPr>
                        <a:lnSpc>
                          <a:spcPct val="115000"/>
                        </a:lnSpc>
                        <a:spcAft>
                          <a:spcPts val="1000"/>
                        </a:spcAft>
                        <a:tabLst>
                          <a:tab pos="603885" algn="l"/>
                        </a:tabLst>
                      </a:pPr>
                      <a:r>
                        <a:rPr lang="fr-FR" sz="2000">
                          <a:effectLst/>
                        </a:rPr>
                        <a:t>-limiter les défauts</a:t>
                      </a:r>
                    </a:p>
                    <a:p>
                      <a:pPr>
                        <a:lnSpc>
                          <a:spcPct val="115000"/>
                        </a:lnSpc>
                        <a:spcAft>
                          <a:spcPts val="1000"/>
                        </a:spcAft>
                        <a:tabLst>
                          <a:tab pos="603885" algn="l"/>
                        </a:tabLst>
                      </a:pPr>
                      <a:r>
                        <a:rPr lang="fr-FR" sz="2000">
                          <a:effectLst/>
                        </a:rPr>
                        <a:t>-limiter les opérations de retouches</a:t>
                      </a:r>
                    </a:p>
                    <a:p>
                      <a:pPr>
                        <a:lnSpc>
                          <a:spcPct val="115000"/>
                        </a:lnSpc>
                        <a:spcAft>
                          <a:spcPts val="1000"/>
                        </a:spcAft>
                        <a:tabLst>
                          <a:tab pos="603885" algn="l"/>
                        </a:tabLst>
                      </a:pPr>
                      <a:r>
                        <a:rPr lang="fr-FR" sz="2000">
                          <a:effectLst/>
                        </a:rPr>
                        <a:t>-essayer le plus possible de faire bien la première fois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826908">
                <a:tc>
                  <a:txBody>
                    <a:bodyPr/>
                    <a:lstStyle/>
                    <a:p>
                      <a:pPr>
                        <a:lnSpc>
                          <a:spcPct val="115000"/>
                        </a:lnSpc>
                        <a:spcAft>
                          <a:spcPts val="1000"/>
                        </a:spcAft>
                        <a:tabLst>
                          <a:tab pos="603885" algn="l"/>
                        </a:tabLst>
                      </a:pPr>
                      <a:r>
                        <a:rPr lang="fr-FR" sz="2000">
                          <a:effectLst/>
                        </a:rPr>
                        <a:t>2</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Zéro papier</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-limiter la production et la circulation des documents papiers</a:t>
                      </a:r>
                    </a:p>
                    <a:p>
                      <a:pPr>
                        <a:lnSpc>
                          <a:spcPct val="115000"/>
                        </a:lnSpc>
                        <a:spcAft>
                          <a:spcPts val="1000"/>
                        </a:spcAft>
                        <a:tabLst>
                          <a:tab pos="603885" algn="l"/>
                        </a:tabLst>
                      </a:pPr>
                      <a:r>
                        <a:rPr lang="fr-FR" sz="2000">
                          <a:effectLst/>
                        </a:rPr>
                        <a:t>-dématérialiser </a:t>
                      </a:r>
                    </a:p>
                    <a:p>
                      <a:pPr>
                        <a:lnSpc>
                          <a:spcPct val="115000"/>
                        </a:lnSpc>
                        <a:spcAft>
                          <a:spcPts val="1000"/>
                        </a:spcAft>
                        <a:tabLst>
                          <a:tab pos="603885" algn="l"/>
                        </a:tabLst>
                      </a:pPr>
                      <a:r>
                        <a:rPr lang="fr-FR" sz="2000">
                          <a:effectLst/>
                        </a:rPr>
                        <a:t>-informatiser la documentation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86677">
                <a:tc>
                  <a:txBody>
                    <a:bodyPr/>
                    <a:lstStyle/>
                    <a:p>
                      <a:pPr>
                        <a:lnSpc>
                          <a:spcPct val="115000"/>
                        </a:lnSpc>
                        <a:spcAft>
                          <a:spcPts val="1000"/>
                        </a:spcAft>
                        <a:tabLst>
                          <a:tab pos="603885" algn="l"/>
                        </a:tabLst>
                      </a:pPr>
                      <a:r>
                        <a:rPr lang="fr-FR" sz="2000">
                          <a:effectLst/>
                        </a:rPr>
                        <a:t>3</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Zéro panne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mise en œuvre de la maintenance préventive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86677">
                <a:tc>
                  <a:txBody>
                    <a:bodyPr/>
                    <a:lstStyle/>
                    <a:p>
                      <a:pPr>
                        <a:lnSpc>
                          <a:spcPct val="115000"/>
                        </a:lnSpc>
                        <a:spcAft>
                          <a:spcPts val="1000"/>
                        </a:spcAft>
                        <a:tabLst>
                          <a:tab pos="603885" algn="l"/>
                        </a:tabLst>
                      </a:pPr>
                      <a:r>
                        <a:rPr lang="fr-FR" sz="2000">
                          <a:effectLst/>
                        </a:rPr>
                        <a:t>4</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Zéro stock</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Eviter le stockage inutile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913454">
                <a:tc>
                  <a:txBody>
                    <a:bodyPr/>
                    <a:lstStyle/>
                    <a:p>
                      <a:pPr>
                        <a:lnSpc>
                          <a:spcPct val="115000"/>
                        </a:lnSpc>
                        <a:spcAft>
                          <a:spcPts val="1000"/>
                        </a:spcAft>
                        <a:tabLst>
                          <a:tab pos="603885" algn="l"/>
                        </a:tabLst>
                      </a:pPr>
                      <a:r>
                        <a:rPr lang="fr-FR" sz="2000">
                          <a:effectLst/>
                        </a:rPr>
                        <a:t>5</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a:effectLst/>
                        </a:rPr>
                        <a:t>Zéro délai</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tabLst>
                          <a:tab pos="603885" algn="l"/>
                        </a:tabLst>
                      </a:pPr>
                      <a:r>
                        <a:rPr lang="fr-FR" sz="2000" dirty="0">
                          <a:effectLst/>
                        </a:rPr>
                        <a:t>-réaliser un processus le plus rapidement possible</a:t>
                      </a:r>
                    </a:p>
                    <a:p>
                      <a:pPr>
                        <a:lnSpc>
                          <a:spcPct val="115000"/>
                        </a:lnSpc>
                        <a:spcAft>
                          <a:spcPts val="1000"/>
                        </a:spcAft>
                        <a:tabLst>
                          <a:tab pos="603885" algn="l"/>
                        </a:tabLst>
                      </a:pPr>
                      <a:r>
                        <a:rPr lang="fr-FR" sz="2000" dirty="0">
                          <a:effectLst/>
                        </a:rPr>
                        <a:t>-éviter les temps morts dans le processus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860149992"/>
      </p:ext>
    </p:extLst>
  </p:cSld>
  <p:clrMapOvr>
    <a:masterClrMapping/>
  </p:clrMapOvr>
  <p:transition/>
</p:sld>
</file>

<file path=ppt/theme/theme1.xml><?xml version="1.0" encoding="utf-8"?>
<a:theme xmlns:a="http://schemas.openxmlformats.org/drawingml/2006/main" name="Thème1">
  <a:themeElements>
    <a:clrScheme name="Ruisseau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Ruisseau">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uisseau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Ruisseau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Ruisseau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Ruisseau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Ruisseau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Ruisseau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Ruisseau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Ruisseau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Ruisseau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7379</TotalTime>
  <Words>3252</Words>
  <Application>Microsoft Office PowerPoint</Application>
  <PresentationFormat>Affichage à l'écran (4:3)</PresentationFormat>
  <Paragraphs>328</Paragraphs>
  <Slides>61</Slides>
  <Notes>8</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61</vt:i4>
      </vt:variant>
    </vt:vector>
  </HeadingPairs>
  <TitlesOfParts>
    <vt:vector size="70" baseType="lpstr">
      <vt:lpstr>Arial</vt:lpstr>
      <vt:lpstr>Arial Black</vt:lpstr>
      <vt:lpstr>Arial Narrow</vt:lpstr>
      <vt:lpstr>Calibri</vt:lpstr>
      <vt:lpstr>Comic Sans MS</vt:lpstr>
      <vt:lpstr>Garamond</vt:lpstr>
      <vt:lpstr>Verdana</vt:lpstr>
      <vt:lpstr>Wingdings</vt:lpstr>
      <vt:lpstr>Thème1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Exercice d’application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2-1-Définition  - Ensemble plus ou moins structuré de principes  -Technique = ensemble des démarches raisonnées suivies pour parvenir à un but</vt:lpstr>
      <vt:lpstr>  2-2- L'audit clinique   - Méthode d'évaluation  - Permet à l'aide de critères déterminés de comparer les pratiques de soins à des références admises,  - Permet de mesurer la qualité des pratiques et des résultats de soins   - Objectif =amélioration des pratiques       </vt:lpstr>
      <vt:lpstr>Présentation PowerPoint</vt:lpstr>
      <vt:lpstr>Présentation PowerPoint</vt:lpstr>
      <vt:lpstr>2-3 Méthode de résolution des problèmes  a. Définition - Méthode permettant de résoudre un problème.  - Permet la transformation des dysfonctionnements en source de progrès - S'applique sur les processus pour lesquels un problème est identifié.</vt:lpstr>
      <vt:lpstr>2-3 Méthode de résolution des problèmes  b. Description Repose sur une suite logique d'étapes pour une réflexion préalable à l'action. 1.Lister les problèmes 2.Choisir un problème 3. Identifier les causes possibles 4. Déterminer le poids de chaque cause 5. Retenir les causes essentielles 6. Rechercher les solutions possibles 7.Choisir la solution 8.Mettre en œuvre la solution 9.Mesurer les résultats</vt:lpstr>
      <vt:lpstr>2.4.Plan Do Check Act (PDCA)   a. Définition - Méthode séquentielle de conduite et d'amélioration de projet  - Comprend 4 étapes: Plan, Do, Check, Act. - S'applique à tous les processus.  - Synonyme= Roue de Deming, boucle de qualité</vt:lpstr>
      <vt:lpstr>2.4.Plan Do Check Act (PDCA)   a. Description - Plan: établir un plan, prévoir; - Do: exécuter le plan, faire - Check: vérifier les résultats - Act: engager une action corrective ou pérenniser les résultats obtenus  Un nouveau cycle PDCA fera suite au précédent pour poursuivre l'amélioration du processus ou pour s'intéresser à un autre processus</vt:lpstr>
      <vt:lpstr>Présentation PowerPoint</vt:lpstr>
      <vt:lpstr>2.5.Méthode des 5 pourquoi a. Origine Inventée dans les années 30 par Sakichi Toyoda, fondateur de Toyota. “La base de l’approche scientifique de Toyota est de se demander 5 fois pourquoi à chaque fois que l’on rencontre un problème… En répétant pourquoi 5 fois, la nature du problème ainsi que sa solution deviennent claires.” Née de l’optimisation des processus industriels, se révèle être utile pour bien d’autres secteurs</vt:lpstr>
      <vt:lpstr>2.5.Méthode des 5 pourquoi a. Origine NB :  - Pour appliquer la méthode des 5 pourquoi, il n’est pas nécessaire de se poser systématiquement 5 fois la question pourquoi.  - Parfois on peut remonter à la source d’un problème en se posant moins de fois la question,  - parfois c’est en se la posant plus de fois. Le plus important c’est de se la poser suffisamment de fois.</vt:lpstr>
      <vt:lpstr>2.5.Méthode des 5 pourquoi  b. intérêts - Revenir à la racine de n’importe quel problème (pas seulement industriel) et trouver des solutions.  - Améliorer la qualité de notre travail  - Prendre de meilleures décisions  - Révéler les motivations profondes (Pourquoi fait-on telle ou telle chose ? Pourquoi poursuit-on tel objectif ? Pourquoi agit-on de telle façon ?)  - Comprendre en profondeur un système </vt:lpstr>
      <vt:lpstr>2.5.Méthode des 5 pourquoi c. Description -Simple et efficace  -Permet de remonter à la source de nos problèmes et trouver des solutions adaptées.  3 étapes : Etape 1 : Identifier le problème Etape 2 : Se poser la question Pourquoi  Etape 3 : Proposer une solution  </vt:lpstr>
      <vt:lpstr>2.5.Méthode des 5 pourquoi c. Description - Respecter les règles suivantes :  - Rester le plus factuel possible  - Eviter les déductions ou suppositions  - Se limiter aux causes sur lesquelles on a le contrôle </vt:lpstr>
      <vt:lpstr>2.5.Méthode des 5 pourquoi  - Se limiter aux causes sur lesquelles on a le contrôle (pourquoi?) - L’intérêt de la méthode des 5 pourquoi est de trouver ce qui cause nos problèmes pour pouvoir les régler.  - Si on remonte à des causes que l’on ne contrôle pas, il sera difficile de trouver des solutions. </vt:lpstr>
      <vt:lpstr>2.5.Méthode des 5 pourquoi  c. Description  - Etape 1 : Identifier le problème  A quel problème fait-on face ? Qu’est-ce qui nous cause du tort ? Qu’est-ce qui est dommageable ?  Exemple : “J’ai pris du retard dans mes révisions.” </vt:lpstr>
      <vt:lpstr>2.5.Méthode des 5 pourquoi c. Description Etape 2 : Se poser la question Pourquoi  - Répondre à la question une première fois pour trouver la cause du problème et  - Recommencer le processus 5 fois de suite jusqu’à remonter à la source.  </vt:lpstr>
      <vt:lpstr>2.5.Méthode des 5 pourquoi Exemple  1) Pourquoi j’ai pris du retard dans mes révisions ? “Parce que je suis débordé et que j’ai beaucoup de projets en cours.”    2) Pourquoi j’ai beaucoup de projets en cours ? “Parce que beaucoup de personnes sont venues me voir pour me demander de l’aide .”   </vt:lpstr>
      <vt:lpstr>2.5.Méthode des 5 pourquoi c. Description  3) Pourquoi beaucoup de personnes sont venues me voir pour me demander de l’aide ? “Parce que je leur dis souvent oui quand elles me demandent de l’aide.”  4) Pourquoi je leur dis souvent oui ? “Parce que j’ai du mal à leur dire non.”  5) Pourquoi j’ai du mal à leur dire non ? “Parce que j’ai peur de vexer les personnes qui me demandent de l’aide.” </vt:lpstr>
      <vt:lpstr>Si je ne m’étais pas limité, à rester factuel, à éviter les supposition et à me limiter aux causes que je contrôle voilà ce que cela aurait donné : 1) Pourquoi j’ai pris du retard dans mes révisions ? “Parce qu’il ya trop de cours dans la maquette de M1 et c’est une classe trop difficile comparée aux précédentes.”  A cette étape j’aurais été bloqué parce que le fait qu’il ya trop de cours dans la maquette de M1 et c’est une classe trop difficile comparée aux précédentes ne dépend pas de moi. </vt:lpstr>
      <vt:lpstr>Etape 3 : Proposer une solution Une fois que l’on est remonté à la source du problème, on réfléchit à une ou plusieurs solutions.  Dans mon exemple, la source de mon problème était : “Parce que j’ai peur de vexer les personnes qui me demandent de l’aide.”  </vt:lpstr>
      <vt:lpstr>Etape 3 : Proposer une solution Pour dire non sans vexer il existe différentes solutions. Je pourrais offrir des alternatives ou encore communiquer les raisons pour lesquelles je dis non. En apprenant à dire non plus souvent, je m’engagerai sur moins de projets et prendrai ainsi moins de retard sur mon travail.</vt:lpstr>
      <vt:lpstr>travail.</vt:lpstr>
      <vt:lpstr>travail.</vt:lpstr>
      <vt:lpstr>travail.</vt:lpstr>
      <vt:lpstr>travail.</vt:lpstr>
      <vt:lpstr>travail.</vt:lpstr>
      <vt:lpstr>travail.</vt:lpstr>
      <vt:lpstr>Présentation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 SKJG</dc:creator>
  <cp:lastModifiedBy>SACKOU épouse KOUAKOU JULIE GHISLAINE</cp:lastModifiedBy>
  <cp:revision>54</cp:revision>
  <dcterms:created xsi:type="dcterms:W3CDTF">2017-03-29T12:27:26Z</dcterms:created>
  <dcterms:modified xsi:type="dcterms:W3CDTF">2023-02-03T10:43:55Z</dcterms:modified>
</cp:coreProperties>
</file>